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81" r:id="rId8"/>
    <p:sldId id="263" r:id="rId9"/>
    <p:sldId id="267" r:id="rId10"/>
    <p:sldId id="264" r:id="rId11"/>
    <p:sldId id="265" r:id="rId12"/>
    <p:sldId id="266" r:id="rId13"/>
    <p:sldId id="273" r:id="rId14"/>
    <p:sldId id="280" r:id="rId15"/>
    <p:sldId id="268" r:id="rId16"/>
    <p:sldId id="274" r:id="rId17"/>
    <p:sldId id="275" r:id="rId18"/>
    <p:sldId id="282" r:id="rId19"/>
    <p:sldId id="276" r:id="rId20"/>
    <p:sldId id="277" r:id="rId21"/>
    <p:sldId id="278" r:id="rId22"/>
    <p:sldId id="279" r:id="rId23"/>
    <p:sldId id="285" r:id="rId24"/>
    <p:sldId id="288" r:id="rId25"/>
    <p:sldId id="286" r:id="rId26"/>
    <p:sldId id="287" r:id="rId27"/>
    <p:sldId id="289" r:id="rId28"/>
    <p:sldId id="290" r:id="rId29"/>
    <p:sldId id="296" r:id="rId30"/>
    <p:sldId id="291" r:id="rId31"/>
    <p:sldId id="292" r:id="rId32"/>
    <p:sldId id="293" r:id="rId33"/>
    <p:sldId id="294" r:id="rId34"/>
    <p:sldId id="295" r:id="rId35"/>
    <p:sldId id="297" r:id="rId36"/>
    <p:sldId id="298" r:id="rId37"/>
    <p:sldId id="283" r:id="rId38"/>
    <p:sldId id="272" r:id="rId39"/>
    <p:sldId id="269" r:id="rId40"/>
    <p:sldId id="270" r:id="rId41"/>
    <p:sldId id="27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233"/>
    <a:srgbClr val="F03F2B"/>
    <a:srgbClr val="3488A0"/>
    <a:srgbClr val="FFFF00"/>
    <a:srgbClr val="F8D22F"/>
    <a:srgbClr val="5CC6D6"/>
    <a:srgbClr val="57903F"/>
    <a:srgbClr val="344529"/>
    <a:srgbClr val="2B3922"/>
    <a:srgbClr val="2E37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19" autoAdjust="0"/>
  </p:normalViewPr>
  <p:slideViewPr>
    <p:cSldViewPr snapToGrid="0">
      <p:cViewPr varScale="1">
        <p:scale>
          <a:sx n="121" d="100"/>
          <a:sy n="121" d="100"/>
        </p:scale>
        <p:origin x="38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GB" b="1" noProof="0" dirty="0"/>
            <a:t>Forecast </a:t>
          </a:r>
        </a:p>
        <a:p>
          <a:pPr>
            <a:lnSpc>
              <a:spcPct val="100000"/>
            </a:lnSpc>
            <a:defRPr cap="all"/>
          </a:pPr>
          <a:r>
            <a:rPr lang="en-GB" b="1" noProof="0" dirty="0"/>
            <a:t>Solar</a:t>
          </a:r>
        </a:p>
      </dgm:t>
    </dgm:pt>
    <dgm:pt modelId="{CAD7EF86-FB23-41F6-BF42-040B36DEFDB1}" type="parTrans" cxnId="{C7AD8469-3C68-4AF9-AB82-79B0043AA120}">
      <dgm:prSet/>
      <dgm:spPr/>
      <dgm:t>
        <a:bodyPr/>
        <a:lstStyle/>
        <a:p>
          <a:endParaRPr lang="en-GB" noProof="0" dirty="0"/>
        </a:p>
      </dgm:t>
    </dgm:pt>
    <dgm:pt modelId="{5B62599A-5C9B-48E7-896E-EA782AC60C8B}" type="sibTrans" cxnId="{C7AD8469-3C68-4AF9-AB82-79B0043AA120}">
      <dgm:prSet/>
      <dgm:spPr/>
      <dgm:t>
        <a:bodyPr/>
        <a:lstStyle/>
        <a:p>
          <a:endParaRPr lang="en-GB" noProof="0" dirty="0"/>
        </a:p>
      </dgm:t>
    </dgm:pt>
    <dgm:pt modelId="{49225C73-1633-42F1-AB3B-7CB183E5F8B8}">
      <dgm:prSet/>
      <dgm:spPr/>
      <dgm:t>
        <a:bodyPr/>
        <a:lstStyle/>
        <a:p>
          <a:pPr>
            <a:lnSpc>
              <a:spcPct val="100000"/>
            </a:lnSpc>
            <a:defRPr cap="all"/>
          </a:pPr>
          <a:r>
            <a:rPr lang="en-GB" b="1" noProof="0" dirty="0"/>
            <a:t>Optimise </a:t>
          </a:r>
        </a:p>
        <a:p>
          <a:pPr>
            <a:lnSpc>
              <a:spcPct val="100000"/>
            </a:lnSpc>
            <a:defRPr cap="all"/>
          </a:pPr>
          <a:r>
            <a:rPr lang="en-GB" b="1" noProof="0" dirty="0"/>
            <a:t>Battery</a:t>
          </a:r>
        </a:p>
      </dgm:t>
    </dgm:pt>
    <dgm:pt modelId="{1A0E2090-1D4F-438A-8766-B6030CE01ADD}" type="parTrans" cxnId="{A9154303-8225-4248-91DC-1B0156A35F07}">
      <dgm:prSet/>
      <dgm:spPr/>
      <dgm:t>
        <a:bodyPr/>
        <a:lstStyle/>
        <a:p>
          <a:endParaRPr lang="en-GB" noProof="0" dirty="0"/>
        </a:p>
      </dgm:t>
    </dgm:pt>
    <dgm:pt modelId="{9646853A-8964-4519-A5B1-0B7D18B2983D}" type="sibTrans" cxnId="{A9154303-8225-4248-91DC-1B0156A35F07}">
      <dgm:prSet/>
      <dgm:spPr/>
      <dgm:t>
        <a:bodyPr/>
        <a:lstStyle/>
        <a:p>
          <a:endParaRPr lang="en-GB" noProof="0" dirty="0"/>
        </a:p>
      </dgm:t>
    </dgm:pt>
    <dgm:pt modelId="{C73679FA-3231-421D-A1B8-C0453D47D14D}">
      <dgm:prSet/>
      <dgm:spPr/>
      <dgm:t>
        <a:bodyPr/>
        <a:lstStyle/>
        <a:p>
          <a:pPr>
            <a:lnSpc>
              <a:spcPct val="100000"/>
            </a:lnSpc>
            <a:defRPr cap="all"/>
          </a:pPr>
          <a:r>
            <a:rPr lang="en-GB" b="1" noProof="0" dirty="0"/>
            <a:t>Weather </a:t>
          </a:r>
        </a:p>
        <a:p>
          <a:pPr>
            <a:lnSpc>
              <a:spcPct val="100000"/>
            </a:lnSpc>
            <a:defRPr cap="all"/>
          </a:pPr>
          <a:r>
            <a:rPr lang="en-GB" b="1" noProof="0" dirty="0"/>
            <a:t>DATA</a:t>
          </a:r>
        </a:p>
      </dgm:t>
    </dgm:pt>
    <dgm:pt modelId="{970D1F64-843D-4847-AD4E-DE67685CEAAE}" type="parTrans" cxnId="{578C29B8-439D-4E85-836C-D26677D4737F}">
      <dgm:prSet/>
      <dgm:spPr/>
      <dgm:t>
        <a:bodyPr/>
        <a:lstStyle/>
        <a:p>
          <a:endParaRPr lang="en-GB"/>
        </a:p>
      </dgm:t>
    </dgm:pt>
    <dgm:pt modelId="{8621DC75-9007-4CC6-8003-A8BA1CCF9D72}" type="sibTrans" cxnId="{578C29B8-439D-4E85-836C-D26677D4737F}">
      <dgm:prSet/>
      <dgm:spPr/>
      <dgm:t>
        <a:bodyPr/>
        <a:lstStyle/>
        <a:p>
          <a:endParaRPr lang="en-GB"/>
        </a:p>
      </dgm:t>
    </dgm:pt>
    <dgm:pt modelId="{EE04640E-128A-415A-8204-F1E614ADA012}">
      <dgm:prSet/>
      <dgm:spPr/>
      <dgm:t>
        <a:bodyPr/>
        <a:lstStyle/>
        <a:p>
          <a:pPr>
            <a:lnSpc>
              <a:spcPct val="100000"/>
            </a:lnSpc>
            <a:defRPr cap="all"/>
          </a:pPr>
          <a:r>
            <a:rPr lang="en-GB" b="1" noProof="0" dirty="0"/>
            <a:t>Forecast </a:t>
          </a:r>
        </a:p>
        <a:p>
          <a:pPr>
            <a:lnSpc>
              <a:spcPct val="100000"/>
            </a:lnSpc>
            <a:defRPr cap="all"/>
          </a:pPr>
          <a:r>
            <a:rPr lang="en-GB" b="1" noProof="0" dirty="0"/>
            <a:t>demand</a:t>
          </a:r>
        </a:p>
      </dgm:t>
    </dgm:pt>
    <dgm:pt modelId="{09000CBE-E80F-44CF-A949-333743230F7C}" type="parTrans" cxnId="{575A8B03-FC5C-493C-86CB-443D03B1638F}">
      <dgm:prSet/>
      <dgm:spPr/>
      <dgm:t>
        <a:bodyPr/>
        <a:lstStyle/>
        <a:p>
          <a:endParaRPr lang="en-GB"/>
        </a:p>
      </dgm:t>
    </dgm:pt>
    <dgm:pt modelId="{368D3BA3-6DE0-4609-AD19-74E557AAF3E4}" type="sibTrans" cxnId="{575A8B03-FC5C-493C-86CB-443D03B1638F}">
      <dgm:prSet/>
      <dgm:spPr/>
      <dgm:t>
        <a:bodyPr/>
        <a:lstStyle/>
        <a:p>
          <a:endParaRPr lang="en-GB"/>
        </a:p>
      </dgm:t>
    </dgm:pt>
    <dgm:pt modelId="{C1CA88B0-4EC3-45DF-90B2-F2C50D349730}">
      <dgm:prSet/>
      <dgm:spPr/>
      <dgm:t>
        <a:bodyPr/>
        <a:lstStyle/>
        <a:p>
          <a:pPr>
            <a:lnSpc>
              <a:spcPct val="100000"/>
            </a:lnSpc>
            <a:defRPr cap="all"/>
          </a:pPr>
          <a:r>
            <a:rPr lang="en-GB" b="1" noProof="0" dirty="0"/>
            <a:t>Reduce Peak </a:t>
          </a:r>
        </a:p>
        <a:p>
          <a:pPr>
            <a:lnSpc>
              <a:spcPct val="100000"/>
            </a:lnSpc>
            <a:defRPr cap="all"/>
          </a:pPr>
          <a:r>
            <a:rPr lang="en-GB" b="1" noProof="0" dirty="0"/>
            <a:t>SUB-STATION Demand</a:t>
          </a:r>
        </a:p>
      </dgm:t>
    </dgm:pt>
    <dgm:pt modelId="{7010D41D-9DA1-4E0C-B80D-47B3755EA2E6}" type="parTrans" cxnId="{4B7470B0-6E31-4BE1-994D-891294EB4B54}">
      <dgm:prSet/>
      <dgm:spPr/>
      <dgm:t>
        <a:bodyPr/>
        <a:lstStyle/>
        <a:p>
          <a:endParaRPr lang="en-GB"/>
        </a:p>
      </dgm:t>
    </dgm:pt>
    <dgm:pt modelId="{90F234CC-F784-458E-93D1-9ABD9C4CF42D}" type="sibTrans" cxnId="{4B7470B0-6E31-4BE1-994D-891294EB4B54}">
      <dgm:prSet/>
      <dgm:spPr/>
      <dgm:t>
        <a:bodyPr/>
        <a:lstStyle/>
        <a:p>
          <a:endParaRPr lang="en-GB"/>
        </a:p>
      </dgm:t>
    </dgm:pt>
    <dgm:pt modelId="{50B3CE7C-E10B-4E23-BD93-03664997C932}" type="pres">
      <dgm:prSet presAssocID="{01A66772-F185-4D58-B8BB-E9370D7A7A2B}" presName="root" presStyleCnt="0">
        <dgm:presLayoutVars>
          <dgm:dir/>
          <dgm:resizeHandles val="exact"/>
        </dgm:presLayoutVars>
      </dgm:prSet>
      <dgm:spPr/>
    </dgm:pt>
    <dgm:pt modelId="{810C0F04-7231-4B17-966B-E575BA95517E}" type="pres">
      <dgm:prSet presAssocID="{C73679FA-3231-421D-A1B8-C0453D47D14D}" presName="compNode" presStyleCnt="0"/>
      <dgm:spPr/>
    </dgm:pt>
    <dgm:pt modelId="{431911E7-4261-47F4-A8B5-922A0B2AEAD4}" type="pres">
      <dgm:prSet presAssocID="{C73679FA-3231-421D-A1B8-C0453D47D14D}" presName="iconBgRect" presStyleLbl="bgShp" presStyleIdx="0" presStyleCnt="5"/>
      <dgm:spPr>
        <a:solidFill>
          <a:srgbClr val="F03F2B"/>
        </a:solidFill>
      </dgm:spPr>
    </dgm:pt>
    <dgm:pt modelId="{1023114E-B4B7-4331-B4EC-09D745061252}" type="pres">
      <dgm:prSet presAssocID="{C73679FA-3231-421D-A1B8-C0453D47D14D}" presName="iconRect" presStyleLbl="node1" presStyleIdx="0" presStyleCnt="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DEFB8AEB-907D-440A-97A1-56C737FD7B7E}" type="pres">
      <dgm:prSet presAssocID="{C73679FA-3231-421D-A1B8-C0453D47D14D}" presName="spaceRect" presStyleCnt="0"/>
      <dgm:spPr/>
    </dgm:pt>
    <dgm:pt modelId="{F69181A5-DA0E-4C2C-9210-99BEEB6712E5}" type="pres">
      <dgm:prSet presAssocID="{C73679FA-3231-421D-A1B8-C0453D47D14D}" presName="textRect" presStyleLbl="revTx" presStyleIdx="0" presStyleCnt="5">
        <dgm:presLayoutVars>
          <dgm:chMax val="1"/>
          <dgm:chPref val="1"/>
        </dgm:presLayoutVars>
      </dgm:prSet>
      <dgm:spPr/>
    </dgm:pt>
    <dgm:pt modelId="{B692D006-72D4-4B00-B682-3A6458C352D5}" type="pres">
      <dgm:prSet presAssocID="{8621DC75-9007-4CC6-8003-A8BA1CCF9D72}" presName="sibTrans" presStyleCnt="0"/>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1" presStyleCnt="5"/>
      <dgm:spPr/>
    </dgm:pt>
    <dgm:pt modelId="{7C175B98-93F4-4D7C-BB95-1514AB879CD5}" type="pres">
      <dgm:prSet presAssocID="{40FC4FFE-8987-4A26-B7F4-8A516F18ADAE}"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1" presStyleCnt="5">
        <dgm:presLayoutVars>
          <dgm:chMax val="1"/>
          <dgm:chPref val="1"/>
        </dgm:presLayoutVars>
      </dgm:prSet>
      <dgm:spPr/>
    </dgm:pt>
    <dgm:pt modelId="{FD1EED9C-83D3-41AD-A09B-D3B36354168F}" type="pres">
      <dgm:prSet presAssocID="{5B62599A-5C9B-48E7-896E-EA782AC60C8B}" presName="sibTrans" presStyleCnt="0"/>
      <dgm:spPr/>
    </dgm:pt>
    <dgm:pt modelId="{E951C45F-7DF5-4C6A-9C70-D0CAC660C456}" type="pres">
      <dgm:prSet presAssocID="{EE04640E-128A-415A-8204-F1E614ADA012}" presName="compNode" presStyleCnt="0"/>
      <dgm:spPr/>
    </dgm:pt>
    <dgm:pt modelId="{EF0596E4-35CC-467E-8428-AF43F1F270BF}" type="pres">
      <dgm:prSet presAssocID="{EE04640E-128A-415A-8204-F1E614ADA012}" presName="iconBgRect" presStyleLbl="bgShp" presStyleIdx="2" presStyleCnt="5"/>
      <dgm:spPr>
        <a:solidFill>
          <a:srgbClr val="F8D22F"/>
        </a:solidFill>
      </dgm:spPr>
    </dgm:pt>
    <dgm:pt modelId="{1DC6536B-2153-4339-B3DD-5D164E330993}" type="pres">
      <dgm:prSet presAssocID="{EE04640E-128A-415A-8204-F1E614ADA012}"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8840DE44-3C5C-4449-9734-06FEC64EA97A}" type="pres">
      <dgm:prSet presAssocID="{EE04640E-128A-415A-8204-F1E614ADA012}" presName="spaceRect" presStyleCnt="0"/>
      <dgm:spPr/>
    </dgm:pt>
    <dgm:pt modelId="{7586C891-8251-475A-B18F-F19C18D580A5}" type="pres">
      <dgm:prSet presAssocID="{EE04640E-128A-415A-8204-F1E614ADA012}" presName="textRect" presStyleLbl="revTx" presStyleIdx="2" presStyleCnt="5">
        <dgm:presLayoutVars>
          <dgm:chMax val="1"/>
          <dgm:chPref val="1"/>
        </dgm:presLayoutVars>
      </dgm:prSet>
      <dgm:spPr/>
    </dgm:pt>
    <dgm:pt modelId="{70D408FE-D47A-4B5E-AD8C-7461E1C4B6AC}" type="pres">
      <dgm:prSet presAssocID="{368D3BA3-6DE0-4609-AD19-74E557AAF3E4}"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3" presStyleCnt="5"/>
      <dgm:spPr>
        <a:solidFill>
          <a:srgbClr val="5CC6D6"/>
        </a:solidFill>
      </dgm:spPr>
    </dgm:pt>
    <dgm:pt modelId="{DB4CA7C4-FCA1-4127-B20A-2A5C031A3CF4}" type="pres">
      <dgm:prSet presAssocID="{49225C73-1633-42F1-AB3B-7CB183E5F8B8}" presName="iconRect" presStyleLbl="node1" presStyleIdx="3" presStyleCnt="5"/>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3" presStyleCnt="5">
        <dgm:presLayoutVars>
          <dgm:chMax val="1"/>
          <dgm:chPref val="1"/>
        </dgm:presLayoutVars>
      </dgm:prSet>
      <dgm:spPr/>
    </dgm:pt>
    <dgm:pt modelId="{9BACD5A5-A28B-41F5-9A72-9862E1793F76}" type="pres">
      <dgm:prSet presAssocID="{9646853A-8964-4519-A5B1-0B7D18B2983D}" presName="sibTrans" presStyleCnt="0"/>
      <dgm:spPr/>
    </dgm:pt>
    <dgm:pt modelId="{AA630F4C-8870-4659-8457-341DB15C9476}" type="pres">
      <dgm:prSet presAssocID="{C1CA88B0-4EC3-45DF-90B2-F2C50D349730}" presName="compNode" presStyleCnt="0"/>
      <dgm:spPr/>
    </dgm:pt>
    <dgm:pt modelId="{273E9351-B2FC-4A8B-BEF0-285DA92B13AB}" type="pres">
      <dgm:prSet presAssocID="{C1CA88B0-4EC3-45DF-90B2-F2C50D349730}" presName="iconBgRect" presStyleLbl="bgShp" presStyleIdx="4" presStyleCnt="5"/>
      <dgm:spPr>
        <a:solidFill>
          <a:srgbClr val="B8D233"/>
        </a:solidFill>
      </dgm:spPr>
    </dgm:pt>
    <dgm:pt modelId="{63F143DC-A21F-47D1-B955-DA240C3F6C11}" type="pres">
      <dgm:prSet presAssocID="{C1CA88B0-4EC3-45DF-90B2-F2C50D349730}"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pt>
    <dgm:pt modelId="{132DB877-0D48-4F14-AC33-8FB366A63167}" type="pres">
      <dgm:prSet presAssocID="{C1CA88B0-4EC3-45DF-90B2-F2C50D349730}" presName="spaceRect" presStyleCnt="0"/>
      <dgm:spPr/>
    </dgm:pt>
    <dgm:pt modelId="{4CC1990C-8069-40C5-8D5C-7B7335270A4E}" type="pres">
      <dgm:prSet presAssocID="{C1CA88B0-4EC3-45DF-90B2-F2C50D349730}" presName="textRect" presStyleLbl="revTx" presStyleIdx="4" presStyleCnt="5">
        <dgm:presLayoutVars>
          <dgm:chMax val="1"/>
          <dgm:chPref val="1"/>
        </dgm:presLayoutVars>
      </dgm:prSet>
      <dgm:spPr/>
    </dgm:pt>
  </dgm:ptLst>
  <dgm:cxnLst>
    <dgm:cxn modelId="{A9154303-8225-4248-91DC-1B0156A35F07}" srcId="{01A66772-F185-4D58-B8BB-E9370D7A7A2B}" destId="{49225C73-1633-42F1-AB3B-7CB183E5F8B8}" srcOrd="3" destOrd="0" parTransId="{1A0E2090-1D4F-438A-8766-B6030CE01ADD}" sibTransId="{9646853A-8964-4519-A5B1-0B7D18B2983D}"/>
    <dgm:cxn modelId="{575A8B03-FC5C-493C-86CB-443D03B1638F}" srcId="{01A66772-F185-4D58-B8BB-E9370D7A7A2B}" destId="{EE04640E-128A-415A-8204-F1E614ADA012}" srcOrd="2" destOrd="0" parTransId="{09000CBE-E80F-44CF-A949-333743230F7C}" sibTransId="{368D3BA3-6DE0-4609-AD19-74E557AAF3E4}"/>
    <dgm:cxn modelId="{8EB04F0D-5C2C-496B-ABC1-950156F5DF4B}" type="presOf" srcId="{C73679FA-3231-421D-A1B8-C0453D47D14D}" destId="{F69181A5-DA0E-4C2C-9210-99BEEB6712E5}" srcOrd="0" destOrd="0" presId="urn:microsoft.com/office/officeart/2018/5/layout/IconCircleLabelList"/>
    <dgm:cxn modelId="{2D97F047-2861-487D-AD58-CA61696C0E8C}" type="presOf" srcId="{EE04640E-128A-415A-8204-F1E614ADA012}" destId="{7586C891-8251-475A-B18F-F19C18D580A5}" srcOrd="0" destOrd="0" presId="urn:microsoft.com/office/officeart/2018/5/layout/IconCircleLabelList"/>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1"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4B7470B0-6E31-4BE1-994D-891294EB4B54}" srcId="{01A66772-F185-4D58-B8BB-E9370D7A7A2B}" destId="{C1CA88B0-4EC3-45DF-90B2-F2C50D349730}" srcOrd="4" destOrd="0" parTransId="{7010D41D-9DA1-4E0C-B80D-47B3755EA2E6}" sibTransId="{90F234CC-F784-458E-93D1-9ABD9C4CF42D}"/>
    <dgm:cxn modelId="{D0875DB1-BBFC-4637-8C77-C67E06E57D3B}" type="presOf" srcId="{C1CA88B0-4EC3-45DF-90B2-F2C50D349730}" destId="{4CC1990C-8069-40C5-8D5C-7B7335270A4E}" srcOrd="0" destOrd="0" presId="urn:microsoft.com/office/officeart/2018/5/layout/IconCircleLabelList"/>
    <dgm:cxn modelId="{578C29B8-439D-4E85-836C-D26677D4737F}" srcId="{01A66772-F185-4D58-B8BB-E9370D7A7A2B}" destId="{C73679FA-3231-421D-A1B8-C0453D47D14D}" srcOrd="0" destOrd="0" parTransId="{970D1F64-843D-4847-AD4E-DE67685CEAAE}" sibTransId="{8621DC75-9007-4CC6-8003-A8BA1CCF9D72}"/>
    <dgm:cxn modelId="{355227E3-55E0-4343-BC8D-FC0EB1694F48}" type="presOf" srcId="{40FC4FFE-8987-4A26-B7F4-8A516F18ADAE}" destId="{127117FB-F8A7-4A20-A8A7-EC686DDC76D0}" srcOrd="0" destOrd="0" presId="urn:microsoft.com/office/officeart/2018/5/layout/IconCircleLabelList"/>
    <dgm:cxn modelId="{37F407D4-8C4A-46C5-9348-7E77DD2D30FB}" type="presParOf" srcId="{50B3CE7C-E10B-4E23-BD93-03664997C932}" destId="{810C0F04-7231-4B17-966B-E575BA95517E}" srcOrd="0" destOrd="0" presId="urn:microsoft.com/office/officeart/2018/5/layout/IconCircleLabelList"/>
    <dgm:cxn modelId="{E8704977-2B14-488A-892D-C037C90948C7}" type="presParOf" srcId="{810C0F04-7231-4B17-966B-E575BA95517E}" destId="{431911E7-4261-47F4-A8B5-922A0B2AEAD4}" srcOrd="0" destOrd="0" presId="urn:microsoft.com/office/officeart/2018/5/layout/IconCircleLabelList"/>
    <dgm:cxn modelId="{F20A3A3E-53C3-4FD7-A38A-ECED7BA16BDF}" type="presParOf" srcId="{810C0F04-7231-4B17-966B-E575BA95517E}" destId="{1023114E-B4B7-4331-B4EC-09D745061252}" srcOrd="1" destOrd="0" presId="urn:microsoft.com/office/officeart/2018/5/layout/IconCircleLabelList"/>
    <dgm:cxn modelId="{9DFC50E6-E5BC-45E4-BFB3-1951234B719F}" type="presParOf" srcId="{810C0F04-7231-4B17-966B-E575BA95517E}" destId="{DEFB8AEB-907D-440A-97A1-56C737FD7B7E}" srcOrd="2" destOrd="0" presId="urn:microsoft.com/office/officeart/2018/5/layout/IconCircleLabelList"/>
    <dgm:cxn modelId="{69941581-528E-45A7-8143-BD8866481A56}" type="presParOf" srcId="{810C0F04-7231-4B17-966B-E575BA95517E}" destId="{F69181A5-DA0E-4C2C-9210-99BEEB6712E5}" srcOrd="3" destOrd="0" presId="urn:microsoft.com/office/officeart/2018/5/layout/IconCircleLabelList"/>
    <dgm:cxn modelId="{D9E60982-E97D-470A-8850-2F1DD4FCE450}" type="presParOf" srcId="{50B3CE7C-E10B-4E23-BD93-03664997C932}" destId="{B692D006-72D4-4B00-B682-3A6458C352D5}" srcOrd="1" destOrd="0" presId="urn:microsoft.com/office/officeart/2018/5/layout/IconCircleLabelList"/>
    <dgm:cxn modelId="{555498CB-3ED1-404E-A25F-EB243EFC5FB1}" type="presParOf" srcId="{50B3CE7C-E10B-4E23-BD93-03664997C932}" destId="{DE9CE479-E4AE-4283-AEF1-10C1535B4324}" srcOrd="2"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3" destOrd="0" presId="urn:microsoft.com/office/officeart/2018/5/layout/IconCircleLabelList"/>
    <dgm:cxn modelId="{C821D853-BCC4-4BEE-9C44-A745C4447CCB}" type="presParOf" srcId="{50B3CE7C-E10B-4E23-BD93-03664997C932}" destId="{E951C45F-7DF5-4C6A-9C70-D0CAC660C456}" srcOrd="4" destOrd="0" presId="urn:microsoft.com/office/officeart/2018/5/layout/IconCircleLabelList"/>
    <dgm:cxn modelId="{C1024D6C-8F82-458C-A6BF-B04EFC409DAE}" type="presParOf" srcId="{E951C45F-7DF5-4C6A-9C70-D0CAC660C456}" destId="{EF0596E4-35CC-467E-8428-AF43F1F270BF}" srcOrd="0" destOrd="0" presId="urn:microsoft.com/office/officeart/2018/5/layout/IconCircleLabelList"/>
    <dgm:cxn modelId="{5F0B786C-81C8-47A5-A0EF-20D6F4C47F31}" type="presParOf" srcId="{E951C45F-7DF5-4C6A-9C70-D0CAC660C456}" destId="{1DC6536B-2153-4339-B3DD-5D164E330993}" srcOrd="1" destOrd="0" presId="urn:microsoft.com/office/officeart/2018/5/layout/IconCircleLabelList"/>
    <dgm:cxn modelId="{40682DA9-C45F-4A4B-9184-3AB9C8DF3BD8}" type="presParOf" srcId="{E951C45F-7DF5-4C6A-9C70-D0CAC660C456}" destId="{8840DE44-3C5C-4449-9734-06FEC64EA97A}" srcOrd="2" destOrd="0" presId="urn:microsoft.com/office/officeart/2018/5/layout/IconCircleLabelList"/>
    <dgm:cxn modelId="{5DF45A5B-2A0B-4E30-9A9C-9FFBAA15ED84}" type="presParOf" srcId="{E951C45F-7DF5-4C6A-9C70-D0CAC660C456}" destId="{7586C891-8251-475A-B18F-F19C18D580A5}" srcOrd="3" destOrd="0" presId="urn:microsoft.com/office/officeart/2018/5/layout/IconCircleLabelList"/>
    <dgm:cxn modelId="{C11C9271-D8BF-47D8-B78F-6E3AAE2716AD}" type="presParOf" srcId="{50B3CE7C-E10B-4E23-BD93-03664997C932}" destId="{70D408FE-D47A-4B5E-AD8C-7461E1C4B6AC}" srcOrd="5" destOrd="0" presId="urn:microsoft.com/office/officeart/2018/5/layout/IconCircleLabelList"/>
    <dgm:cxn modelId="{2772E199-56B0-4310-A55E-67D00CA3E59E}" type="presParOf" srcId="{50B3CE7C-E10B-4E23-BD93-03664997C932}" destId="{C998AB0A-577D-44AA-A068-F634DDE7BD47}" srcOrd="6"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BDCF9933-DEE2-4A3A-8AA3-9D0CF7556186}" type="presParOf" srcId="{50B3CE7C-E10B-4E23-BD93-03664997C932}" destId="{9BACD5A5-A28B-41F5-9A72-9862E1793F76}" srcOrd="7" destOrd="0" presId="urn:microsoft.com/office/officeart/2018/5/layout/IconCircleLabelList"/>
    <dgm:cxn modelId="{189A5675-8105-4ED7-9DF3-39532ADFF179}" type="presParOf" srcId="{50B3CE7C-E10B-4E23-BD93-03664997C932}" destId="{AA630F4C-8870-4659-8457-341DB15C9476}" srcOrd="8" destOrd="0" presId="urn:microsoft.com/office/officeart/2018/5/layout/IconCircleLabelList"/>
    <dgm:cxn modelId="{1F314C6A-8390-42F9-BB28-FDA7836D2DCD}" type="presParOf" srcId="{AA630F4C-8870-4659-8457-341DB15C9476}" destId="{273E9351-B2FC-4A8B-BEF0-285DA92B13AB}" srcOrd="0" destOrd="0" presId="urn:microsoft.com/office/officeart/2018/5/layout/IconCircleLabelList"/>
    <dgm:cxn modelId="{10319E7B-BCD8-4A73-B1C7-EAAF6932C212}" type="presParOf" srcId="{AA630F4C-8870-4659-8457-341DB15C9476}" destId="{63F143DC-A21F-47D1-B955-DA240C3F6C11}" srcOrd="1" destOrd="0" presId="urn:microsoft.com/office/officeart/2018/5/layout/IconCircleLabelList"/>
    <dgm:cxn modelId="{B96C8A3E-6246-4323-8B49-3F220396EFE8}" type="presParOf" srcId="{AA630F4C-8870-4659-8457-341DB15C9476}" destId="{132DB877-0D48-4F14-AC33-8FB366A63167}" srcOrd="2" destOrd="0" presId="urn:microsoft.com/office/officeart/2018/5/layout/IconCircleLabelList"/>
    <dgm:cxn modelId="{D42C0FD9-191C-46B2-9FFC-D2905A8EBCEB}" type="presParOf" srcId="{AA630F4C-8870-4659-8457-341DB15C9476}" destId="{4CC1990C-8069-40C5-8D5C-7B7335270A4E}"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911E7-4261-47F4-A8B5-922A0B2AEAD4}">
      <dsp:nvSpPr>
        <dsp:cNvPr id="0" name=""/>
        <dsp:cNvSpPr/>
      </dsp:nvSpPr>
      <dsp:spPr>
        <a:xfrm>
          <a:off x="470392" y="1165009"/>
          <a:ext cx="1098000" cy="1098000"/>
        </a:xfrm>
        <a:prstGeom prst="ellipse">
          <a:avLst/>
        </a:prstGeom>
        <a:solidFill>
          <a:srgbClr val="F03F2B"/>
        </a:solidFill>
        <a:ln>
          <a:noFill/>
        </a:ln>
        <a:effectLst/>
      </dsp:spPr>
      <dsp:style>
        <a:lnRef idx="0">
          <a:scrgbClr r="0" g="0" b="0"/>
        </a:lnRef>
        <a:fillRef idx="1">
          <a:scrgbClr r="0" g="0" b="0"/>
        </a:fillRef>
        <a:effectRef idx="0">
          <a:scrgbClr r="0" g="0" b="0"/>
        </a:effectRef>
        <a:fontRef idx="minor"/>
      </dsp:style>
    </dsp:sp>
    <dsp:sp modelId="{1023114E-B4B7-4331-B4EC-09D745061252}">
      <dsp:nvSpPr>
        <dsp:cNvPr id="0" name=""/>
        <dsp:cNvSpPr/>
      </dsp:nvSpPr>
      <dsp:spPr>
        <a:xfrm>
          <a:off x="704392" y="1399009"/>
          <a:ext cx="630000" cy="630000"/>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9181A5-DA0E-4C2C-9210-99BEEB6712E5}">
      <dsp:nvSpPr>
        <dsp:cNvPr id="0" name=""/>
        <dsp:cNvSpPr/>
      </dsp:nvSpPr>
      <dsp:spPr>
        <a:xfrm>
          <a:off x="11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Weather </a:t>
          </a:r>
        </a:p>
        <a:p>
          <a:pPr marL="0" lvl="0" indent="0" algn="ctr" defTabSz="577850">
            <a:lnSpc>
              <a:spcPct val="100000"/>
            </a:lnSpc>
            <a:spcBef>
              <a:spcPct val="0"/>
            </a:spcBef>
            <a:spcAft>
              <a:spcPct val="35000"/>
            </a:spcAft>
            <a:buNone/>
            <a:defRPr cap="all"/>
          </a:pPr>
          <a:r>
            <a:rPr lang="en-GB" sz="1300" b="1" kern="1200" noProof="0" dirty="0"/>
            <a:t>DATA</a:t>
          </a:r>
        </a:p>
      </dsp:txBody>
      <dsp:txXfrm>
        <a:off x="119392" y="2605009"/>
        <a:ext cx="1800000" cy="720000"/>
      </dsp:txXfrm>
    </dsp:sp>
    <dsp:sp modelId="{B59FCF02-CAD2-4D6F-9542-AD86711168CA}">
      <dsp:nvSpPr>
        <dsp:cNvPr id="0" name=""/>
        <dsp:cNvSpPr/>
      </dsp:nvSpPr>
      <dsp:spPr>
        <a:xfrm>
          <a:off x="2585392" y="116500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2819392" y="1399009"/>
          <a:ext cx="630000" cy="63000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223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Solar</a:t>
          </a:r>
        </a:p>
      </dsp:txBody>
      <dsp:txXfrm>
        <a:off x="2234392" y="2605009"/>
        <a:ext cx="1800000" cy="720000"/>
      </dsp:txXfrm>
    </dsp:sp>
    <dsp:sp modelId="{EF0596E4-35CC-467E-8428-AF43F1F270BF}">
      <dsp:nvSpPr>
        <dsp:cNvPr id="0" name=""/>
        <dsp:cNvSpPr/>
      </dsp:nvSpPr>
      <dsp:spPr>
        <a:xfrm>
          <a:off x="4700392" y="1165009"/>
          <a:ext cx="1098000" cy="1098000"/>
        </a:xfrm>
        <a:prstGeom prst="ellipse">
          <a:avLst/>
        </a:prstGeom>
        <a:solidFill>
          <a:srgbClr val="F8D22F"/>
        </a:solidFill>
        <a:ln>
          <a:noFill/>
        </a:ln>
        <a:effectLst/>
      </dsp:spPr>
      <dsp:style>
        <a:lnRef idx="0">
          <a:scrgbClr r="0" g="0" b="0"/>
        </a:lnRef>
        <a:fillRef idx="1">
          <a:scrgbClr r="0" g="0" b="0"/>
        </a:fillRef>
        <a:effectRef idx="0">
          <a:scrgbClr r="0" g="0" b="0"/>
        </a:effectRef>
        <a:fontRef idx="minor"/>
      </dsp:style>
    </dsp:sp>
    <dsp:sp modelId="{1DC6536B-2153-4339-B3DD-5D164E330993}">
      <dsp:nvSpPr>
        <dsp:cNvPr id="0" name=""/>
        <dsp:cNvSpPr/>
      </dsp:nvSpPr>
      <dsp:spPr>
        <a:xfrm>
          <a:off x="4934392" y="1399009"/>
          <a:ext cx="630000" cy="63000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86C891-8251-475A-B18F-F19C18D580A5}">
      <dsp:nvSpPr>
        <dsp:cNvPr id="0" name=""/>
        <dsp:cNvSpPr/>
      </dsp:nvSpPr>
      <dsp:spPr>
        <a:xfrm>
          <a:off x="434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demand</a:t>
          </a:r>
        </a:p>
      </dsp:txBody>
      <dsp:txXfrm>
        <a:off x="4349392" y="2605009"/>
        <a:ext cx="1800000" cy="720000"/>
      </dsp:txXfrm>
    </dsp:sp>
    <dsp:sp modelId="{BCD8CDD9-0C56-4401-ADB1-8B48DAB2C96F}">
      <dsp:nvSpPr>
        <dsp:cNvPr id="0" name=""/>
        <dsp:cNvSpPr/>
      </dsp:nvSpPr>
      <dsp:spPr>
        <a:xfrm>
          <a:off x="6815392" y="1165009"/>
          <a:ext cx="1098000" cy="1098000"/>
        </a:xfrm>
        <a:prstGeom prst="ellipse">
          <a:avLst/>
        </a:prstGeom>
        <a:solidFill>
          <a:srgbClr val="5CC6D6"/>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7049392" y="1399009"/>
          <a:ext cx="630000" cy="630000"/>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646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Optimise </a:t>
          </a:r>
        </a:p>
        <a:p>
          <a:pPr marL="0" lvl="0" indent="0" algn="ctr" defTabSz="577850">
            <a:lnSpc>
              <a:spcPct val="100000"/>
            </a:lnSpc>
            <a:spcBef>
              <a:spcPct val="0"/>
            </a:spcBef>
            <a:spcAft>
              <a:spcPct val="35000"/>
            </a:spcAft>
            <a:buNone/>
            <a:defRPr cap="all"/>
          </a:pPr>
          <a:r>
            <a:rPr lang="en-GB" sz="1300" b="1" kern="1200" noProof="0" dirty="0"/>
            <a:t>Battery</a:t>
          </a:r>
        </a:p>
      </dsp:txBody>
      <dsp:txXfrm>
        <a:off x="6464392" y="2605009"/>
        <a:ext cx="1800000" cy="720000"/>
      </dsp:txXfrm>
    </dsp:sp>
    <dsp:sp modelId="{273E9351-B2FC-4A8B-BEF0-285DA92B13AB}">
      <dsp:nvSpPr>
        <dsp:cNvPr id="0" name=""/>
        <dsp:cNvSpPr/>
      </dsp:nvSpPr>
      <dsp:spPr>
        <a:xfrm>
          <a:off x="8930392" y="1165009"/>
          <a:ext cx="1098000" cy="1098000"/>
        </a:xfrm>
        <a:prstGeom prst="ellipse">
          <a:avLst/>
        </a:prstGeom>
        <a:solidFill>
          <a:srgbClr val="B8D233"/>
        </a:solidFill>
        <a:ln>
          <a:noFill/>
        </a:ln>
        <a:effectLst/>
      </dsp:spPr>
      <dsp:style>
        <a:lnRef idx="0">
          <a:scrgbClr r="0" g="0" b="0"/>
        </a:lnRef>
        <a:fillRef idx="1">
          <a:scrgbClr r="0" g="0" b="0"/>
        </a:fillRef>
        <a:effectRef idx="0">
          <a:scrgbClr r="0" g="0" b="0"/>
        </a:effectRef>
        <a:fontRef idx="minor"/>
      </dsp:style>
    </dsp:sp>
    <dsp:sp modelId="{63F143DC-A21F-47D1-B955-DA240C3F6C11}">
      <dsp:nvSpPr>
        <dsp:cNvPr id="0" name=""/>
        <dsp:cNvSpPr/>
      </dsp:nvSpPr>
      <dsp:spPr>
        <a:xfrm>
          <a:off x="9164392" y="1399009"/>
          <a:ext cx="630000" cy="630000"/>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C1990C-8069-40C5-8D5C-7B7335270A4E}">
      <dsp:nvSpPr>
        <dsp:cNvPr id="0" name=""/>
        <dsp:cNvSpPr/>
      </dsp:nvSpPr>
      <dsp:spPr>
        <a:xfrm>
          <a:off x="857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Reduce Peak </a:t>
          </a:r>
        </a:p>
        <a:p>
          <a:pPr marL="0" lvl="0" indent="0" algn="ctr" defTabSz="577850">
            <a:lnSpc>
              <a:spcPct val="100000"/>
            </a:lnSpc>
            <a:spcBef>
              <a:spcPct val="0"/>
            </a:spcBef>
            <a:spcAft>
              <a:spcPct val="35000"/>
            </a:spcAft>
            <a:buNone/>
            <a:defRPr cap="all"/>
          </a:pPr>
          <a:r>
            <a:rPr lang="en-GB" sz="1300" b="1" kern="1200" noProof="0" dirty="0"/>
            <a:t>SUB-STATION Demand</a:t>
          </a:r>
        </a:p>
      </dsp:txBody>
      <dsp:txXfrm>
        <a:off x="8579392" y="260500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2/28/2021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2/28/2021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2/28/2021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2/28/2021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2/28/2021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eg"/><Relationship Id="rId10" Type="http://schemas.openxmlformats.org/officeDocument/2006/relationships/image" Target="../media/image38.svg"/><Relationship Id="rId4" Type="http://schemas.openxmlformats.org/officeDocument/2006/relationships/image" Target="../media/image32.jpe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emf"/></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53.png"/><Relationship Id="rId7" Type="http://schemas.openxmlformats.org/officeDocument/2006/relationships/image" Target="../media/image77.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4.png"/><Relationship Id="rId7" Type="http://schemas.openxmlformats.org/officeDocument/2006/relationships/image" Target="../media/image8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docs.microsoft.com/en-us/azure/architecture/solution-ideas/articles/forecast-energy-power-demand" TargetMode="Externa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hyperlink" Target="https://docs.microsoft.com/en-us/azure/architecture/solution-ideas/articles/energy-supply-optimization"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aws.amazon.com/blogs/machine-learning/making-accurate-energy-consumption-predictions-with-amazon-forecast/"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towardsdatascience.com/designing-an-energy-arbitrage-strategy-with-linear-programming-f60734fe988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861011" y="2462664"/>
            <a:ext cx="4947857" cy="1630907"/>
          </a:xfrm>
        </p:spPr>
        <p:txBody>
          <a:bodyPr>
            <a:normAutofit/>
          </a:bodyPr>
          <a:lstStyle/>
          <a:p>
            <a:r>
              <a:rPr lang="en-US" sz="2400" dirty="0">
                <a:solidFill>
                  <a:schemeClr val="tx1"/>
                </a:solidFill>
              </a:rPr>
              <a:t>Presumed Open Data </a:t>
            </a:r>
            <a:br>
              <a:rPr lang="en-US" sz="3100" dirty="0">
                <a:solidFill>
                  <a:schemeClr val="tx1"/>
                </a:solidFill>
              </a:rPr>
            </a:br>
            <a:r>
              <a:rPr lang="en-US" sz="2800" dirty="0">
                <a:solidFill>
                  <a:schemeClr val="tx1"/>
                </a:solidFill>
              </a:rPr>
              <a:t>Data Science Challenge</a:t>
            </a:r>
            <a:br>
              <a:rPr lang="en-US" sz="3100" dirty="0">
                <a:solidFill>
                  <a:schemeClr val="tx1"/>
                </a:solidFill>
              </a:rPr>
            </a:br>
            <a:r>
              <a:rPr lang="en-US" sz="4400" dirty="0">
                <a:solidFill>
                  <a:schemeClr val="tx1"/>
                </a:solidFill>
              </a:rPr>
              <a:t> </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648749"/>
            <a:ext cx="4775075" cy="559656"/>
          </a:xfrm>
        </p:spPr>
        <p:txBody>
          <a:bodyPr>
            <a:normAutofit/>
          </a:bodyPr>
          <a:lstStyle/>
          <a:p>
            <a:pPr>
              <a:spcAft>
                <a:spcPts val="600"/>
              </a:spcAft>
            </a:pPr>
            <a:r>
              <a:rPr lang="en-US" sz="2400" dirty="0">
                <a:solidFill>
                  <a:schemeClr val="tx1"/>
                </a:solidFill>
              </a:rPr>
              <a:t>Feb 2021</a:t>
            </a:r>
            <a:endParaRPr lang="en-US"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7F1A-D761-46EF-B53A-43CE8ABA129E}"/>
              </a:ext>
            </a:extLst>
          </p:cNvPr>
          <p:cNvSpPr>
            <a:spLocks noGrp="1"/>
          </p:cNvSpPr>
          <p:nvPr>
            <p:ph type="title"/>
          </p:nvPr>
        </p:nvSpPr>
        <p:spPr/>
        <p:txBody>
          <a:bodyPr/>
          <a:lstStyle/>
          <a:p>
            <a:r>
              <a:rPr lang="en-GB" dirty="0"/>
              <a:t>Scoring Function</a:t>
            </a:r>
          </a:p>
        </p:txBody>
      </p:sp>
      <p:sp>
        <p:nvSpPr>
          <p:cNvPr id="3" name="Content Placeholder 2">
            <a:extLst>
              <a:ext uri="{FF2B5EF4-FFF2-40B4-BE49-F238E27FC236}">
                <a16:creationId xmlns:a16="http://schemas.microsoft.com/office/drawing/2014/main" id="{1B75927D-FB48-4F3A-BBD2-D1CB6572BE7D}"/>
              </a:ext>
            </a:extLst>
          </p:cNvPr>
          <p:cNvSpPr>
            <a:spLocks noGrp="1"/>
          </p:cNvSpPr>
          <p:nvPr>
            <p:ph idx="1"/>
          </p:nvPr>
        </p:nvSpPr>
        <p:spPr>
          <a:xfrm>
            <a:off x="1066800" y="2103120"/>
            <a:ext cx="3782291" cy="3487189"/>
          </a:xfrm>
          <a:solidFill>
            <a:schemeClr val="bg1">
              <a:lumMod val="95000"/>
            </a:schemeClr>
          </a:solidFill>
        </p:spPr>
        <p:txBody>
          <a:bodyPr/>
          <a:lstStyle/>
          <a:p>
            <a:r>
              <a:rPr lang="en-GB" dirty="0"/>
              <a:t>Reduce Peak Demand</a:t>
            </a:r>
          </a:p>
          <a:p>
            <a:r>
              <a:rPr lang="en-GB" dirty="0"/>
              <a:t>Maximise Charging from Solar since it is consider less carbon intensive than charging from Grid</a:t>
            </a:r>
          </a:p>
        </p:txBody>
      </p:sp>
      <p:pic>
        <p:nvPicPr>
          <p:cNvPr id="5" name="Picture 4">
            <a:extLst>
              <a:ext uri="{FF2B5EF4-FFF2-40B4-BE49-F238E27FC236}">
                <a16:creationId xmlns:a16="http://schemas.microsoft.com/office/drawing/2014/main" id="{0726D259-A685-480F-A239-AF0C7DF4576B}"/>
              </a:ext>
            </a:extLst>
          </p:cNvPr>
          <p:cNvPicPr>
            <a:picLocks noChangeAspect="1"/>
          </p:cNvPicPr>
          <p:nvPr/>
        </p:nvPicPr>
        <p:blipFill>
          <a:blip r:embed="rId2"/>
          <a:stretch>
            <a:fillRect/>
          </a:stretch>
        </p:blipFill>
        <p:spPr>
          <a:xfrm>
            <a:off x="5676447" y="974124"/>
            <a:ext cx="5864818" cy="348718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80B0EA6-7177-4F79-94EB-9086BAA51BD5}"/>
              </a:ext>
            </a:extLst>
          </p:cNvPr>
          <p:cNvPicPr>
            <a:picLocks noChangeAspect="1"/>
          </p:cNvPicPr>
          <p:nvPr/>
        </p:nvPicPr>
        <p:blipFill>
          <a:blip r:embed="rId3"/>
          <a:stretch>
            <a:fillRect/>
          </a:stretch>
        </p:blipFill>
        <p:spPr>
          <a:xfrm>
            <a:off x="5676447" y="4903885"/>
            <a:ext cx="5864818" cy="1187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739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SOLUTION DESIGN</a:t>
            </a:r>
          </a:p>
        </p:txBody>
      </p:sp>
    </p:spTree>
    <p:extLst>
      <p:ext uri="{BB962C8B-B14F-4D97-AF65-F5344CB8AC3E}">
        <p14:creationId xmlns:p14="http://schemas.microsoft.com/office/powerpoint/2010/main" val="64764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Solution Functional Scoping</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831134" y="2014194"/>
            <a:ext cx="2384704" cy="3849624"/>
          </a:xfrm>
        </p:spPr>
        <p:txBody>
          <a:bodyPr>
            <a:normAutofit fontScale="85000" lnSpcReduction="20000"/>
          </a:bodyPr>
          <a:lstStyle/>
          <a:p>
            <a:pPr marL="342900" indent="-342900">
              <a:buFont typeface="+mj-lt"/>
              <a:buAutoNum type="arabicPeriod"/>
            </a:pPr>
            <a:r>
              <a:rPr lang="en-GB" dirty="0"/>
              <a:t>Data Load and Storage</a:t>
            </a:r>
          </a:p>
          <a:p>
            <a:pPr marL="342900" indent="-342900">
              <a:buFont typeface="+mj-lt"/>
              <a:buAutoNum type="arabicPeriod"/>
            </a:pPr>
            <a:r>
              <a:rPr lang="en-GB" dirty="0"/>
              <a:t>Data Cleansing, Categorisation and Enrichment</a:t>
            </a:r>
          </a:p>
          <a:p>
            <a:pPr marL="342900" indent="-342900">
              <a:buFont typeface="+mj-lt"/>
              <a:buAutoNum type="arabicPeriod"/>
            </a:pPr>
            <a:r>
              <a:rPr lang="en-GB" dirty="0"/>
              <a:t>Solar Forecasting</a:t>
            </a:r>
          </a:p>
          <a:p>
            <a:pPr marL="342900" indent="-342900">
              <a:buFont typeface="+mj-lt"/>
              <a:buAutoNum type="arabicPeriod"/>
            </a:pPr>
            <a:r>
              <a:rPr lang="en-GB" dirty="0"/>
              <a:t>Demand Forecasting </a:t>
            </a:r>
          </a:p>
          <a:p>
            <a:pPr marL="342900" indent="-342900">
              <a:buFont typeface="+mj-lt"/>
              <a:buAutoNum type="arabicPeriod"/>
            </a:pPr>
            <a:r>
              <a:rPr lang="en-GB" dirty="0"/>
              <a:t>Battery Optimisation</a:t>
            </a:r>
          </a:p>
          <a:p>
            <a:pPr marL="342900" indent="-342900">
              <a:buFont typeface="+mj-lt"/>
              <a:buAutoNum type="arabicPeriod"/>
            </a:pPr>
            <a:r>
              <a:rPr lang="en-GB" dirty="0"/>
              <a:t>Results Storage</a:t>
            </a:r>
          </a:p>
          <a:p>
            <a:pPr marL="342900" indent="-342900">
              <a:buFont typeface="+mj-lt"/>
              <a:buAutoNum type="arabicPeriod"/>
            </a:pPr>
            <a:r>
              <a:rPr lang="en-GB" dirty="0"/>
              <a:t>Results Validation</a:t>
            </a:r>
          </a:p>
          <a:p>
            <a:pPr marL="342900" indent="-342900">
              <a:buFont typeface="+mj-lt"/>
              <a:buAutoNum type="arabicPeriod"/>
            </a:pPr>
            <a:r>
              <a:rPr lang="en-GB" dirty="0"/>
              <a:t>Self Scoring</a:t>
            </a:r>
          </a:p>
          <a:p>
            <a:pPr marL="342900" indent="-342900">
              <a:buFont typeface="+mj-lt"/>
              <a:buAutoNum type="arabicPeriod"/>
            </a:pPr>
            <a:r>
              <a:rPr lang="en-GB" dirty="0"/>
              <a:t>Data Visualisation and Exploratory Analysis</a:t>
            </a:r>
          </a:p>
          <a:p>
            <a:pPr marL="342900" indent="-342900">
              <a:buFont typeface="+mj-lt"/>
              <a:buAutoNum type="arabicPeriod"/>
            </a:pPr>
            <a:r>
              <a:rPr lang="en-GB" dirty="0"/>
              <a:t>Results Export</a:t>
            </a:r>
          </a:p>
        </p:txBody>
      </p:sp>
      <p:sp>
        <p:nvSpPr>
          <p:cNvPr id="8" name="Rectangle 7">
            <a:extLst>
              <a:ext uri="{FF2B5EF4-FFF2-40B4-BE49-F238E27FC236}">
                <a16:creationId xmlns:a16="http://schemas.microsoft.com/office/drawing/2014/main" id="{9F2A503F-56EA-4B3A-8DA6-B90EE0ECD25E}"/>
              </a:ext>
            </a:extLst>
          </p:cNvPr>
          <p:cNvSpPr/>
          <p:nvPr/>
        </p:nvSpPr>
        <p:spPr>
          <a:xfrm>
            <a:off x="3537640" y="3383539"/>
            <a:ext cx="1406283" cy="262952"/>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Demand </a:t>
            </a:r>
          </a:p>
        </p:txBody>
      </p:sp>
      <p:sp>
        <p:nvSpPr>
          <p:cNvPr id="9" name="Rectangle 8">
            <a:extLst>
              <a:ext uri="{FF2B5EF4-FFF2-40B4-BE49-F238E27FC236}">
                <a16:creationId xmlns:a16="http://schemas.microsoft.com/office/drawing/2014/main" id="{E30E4644-FC3A-42BC-8C94-DA49E8FAA8EA}"/>
              </a:ext>
            </a:extLst>
          </p:cNvPr>
          <p:cNvSpPr/>
          <p:nvPr/>
        </p:nvSpPr>
        <p:spPr>
          <a:xfrm>
            <a:off x="3537640" y="3779063"/>
            <a:ext cx="1406283" cy="262952"/>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PV </a:t>
            </a:r>
          </a:p>
        </p:txBody>
      </p:sp>
      <p:sp>
        <p:nvSpPr>
          <p:cNvPr id="10" name="Rectangle 9">
            <a:extLst>
              <a:ext uri="{FF2B5EF4-FFF2-40B4-BE49-F238E27FC236}">
                <a16:creationId xmlns:a16="http://schemas.microsoft.com/office/drawing/2014/main" id="{6B5711F1-E42B-4DDF-B160-AD2EFAC8EC2A}"/>
              </a:ext>
            </a:extLst>
          </p:cNvPr>
          <p:cNvSpPr/>
          <p:nvPr/>
        </p:nvSpPr>
        <p:spPr>
          <a:xfrm>
            <a:off x="3528041" y="4136323"/>
            <a:ext cx="1406283" cy="278091"/>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Forecast</a:t>
            </a:r>
          </a:p>
        </p:txBody>
      </p:sp>
      <p:sp>
        <p:nvSpPr>
          <p:cNvPr id="11" name="Rectangle 10">
            <a:extLst>
              <a:ext uri="{FF2B5EF4-FFF2-40B4-BE49-F238E27FC236}">
                <a16:creationId xmlns:a16="http://schemas.microsoft.com/office/drawing/2014/main" id="{4D339E58-772A-4032-AF90-9845CA2FEF5C}"/>
              </a:ext>
            </a:extLst>
          </p:cNvPr>
          <p:cNvSpPr/>
          <p:nvPr/>
        </p:nvSpPr>
        <p:spPr>
          <a:xfrm>
            <a:off x="9219150" y="4318065"/>
            <a:ext cx="1406283" cy="418274"/>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Battery</a:t>
            </a:r>
          </a:p>
        </p:txBody>
      </p:sp>
      <p:sp>
        <p:nvSpPr>
          <p:cNvPr id="12" name="Rectangle 11">
            <a:extLst>
              <a:ext uri="{FF2B5EF4-FFF2-40B4-BE49-F238E27FC236}">
                <a16:creationId xmlns:a16="http://schemas.microsoft.com/office/drawing/2014/main" id="{845E39F7-CE92-4829-8AD6-7FF5E1738D79}"/>
              </a:ext>
            </a:extLst>
          </p:cNvPr>
          <p:cNvSpPr/>
          <p:nvPr/>
        </p:nvSpPr>
        <p:spPr>
          <a:xfrm>
            <a:off x="5723754" y="4988228"/>
            <a:ext cx="1001513" cy="409516"/>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PV</a:t>
            </a:r>
          </a:p>
        </p:txBody>
      </p:sp>
      <p:sp>
        <p:nvSpPr>
          <p:cNvPr id="13" name="Rectangle 12">
            <a:extLst>
              <a:ext uri="{FF2B5EF4-FFF2-40B4-BE49-F238E27FC236}">
                <a16:creationId xmlns:a16="http://schemas.microsoft.com/office/drawing/2014/main" id="{C1B5E688-0DCF-40A4-8493-E4C264FCBD67}"/>
              </a:ext>
            </a:extLst>
          </p:cNvPr>
          <p:cNvSpPr/>
          <p:nvPr/>
        </p:nvSpPr>
        <p:spPr>
          <a:xfrm rot="5400000">
            <a:off x="5333825" y="3652082"/>
            <a:ext cx="1784719" cy="448312"/>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Data Cleanse </a:t>
            </a:r>
          </a:p>
        </p:txBody>
      </p:sp>
      <p:cxnSp>
        <p:nvCxnSpPr>
          <p:cNvPr id="21" name="Straight Arrow Connector 20">
            <a:extLst>
              <a:ext uri="{FF2B5EF4-FFF2-40B4-BE49-F238E27FC236}">
                <a16:creationId xmlns:a16="http://schemas.microsoft.com/office/drawing/2014/main" id="{CEE48B73-6C8B-4DD6-9CA1-B48EAE45B21D}"/>
              </a:ext>
            </a:extLst>
          </p:cNvPr>
          <p:cNvCxnSpPr>
            <a:cxnSpLocks/>
            <a:stCxn id="8" idx="3"/>
            <a:endCxn id="47" idx="2"/>
          </p:cNvCxnSpPr>
          <p:nvPr/>
        </p:nvCxnSpPr>
        <p:spPr>
          <a:xfrm>
            <a:off x="4943923" y="3515015"/>
            <a:ext cx="396847" cy="358356"/>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033CC7F9-3070-4111-AFC7-A77CFA378EC0}"/>
              </a:ext>
            </a:extLst>
          </p:cNvPr>
          <p:cNvCxnSpPr>
            <a:cxnSpLocks/>
            <a:stCxn id="9" idx="3"/>
            <a:endCxn id="47" idx="2"/>
          </p:cNvCxnSpPr>
          <p:nvPr/>
        </p:nvCxnSpPr>
        <p:spPr>
          <a:xfrm flipV="1">
            <a:off x="4943923" y="3873371"/>
            <a:ext cx="396847" cy="371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D2E31ADE-3EC1-41A8-B966-DC365C48AE5B}"/>
              </a:ext>
            </a:extLst>
          </p:cNvPr>
          <p:cNvCxnSpPr>
            <a:cxnSpLocks/>
            <a:stCxn id="10" idx="3"/>
            <a:endCxn id="47" idx="2"/>
          </p:cNvCxnSpPr>
          <p:nvPr/>
        </p:nvCxnSpPr>
        <p:spPr>
          <a:xfrm flipV="1">
            <a:off x="4934324" y="3873371"/>
            <a:ext cx="406446" cy="401998"/>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26" name="Rectangle 25">
            <a:extLst>
              <a:ext uri="{FF2B5EF4-FFF2-40B4-BE49-F238E27FC236}">
                <a16:creationId xmlns:a16="http://schemas.microsoft.com/office/drawing/2014/main" id="{E8012C96-AF7B-4FA5-BFF4-F27AE99DDFF2}"/>
              </a:ext>
            </a:extLst>
          </p:cNvPr>
          <p:cNvSpPr/>
          <p:nvPr/>
        </p:nvSpPr>
        <p:spPr>
          <a:xfrm>
            <a:off x="6899897" y="3557389"/>
            <a:ext cx="1406283" cy="637697"/>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DEMAND FORECAST MODEL </a:t>
            </a:r>
          </a:p>
        </p:txBody>
      </p:sp>
      <p:sp>
        <p:nvSpPr>
          <p:cNvPr id="27" name="Rectangle 26">
            <a:extLst>
              <a:ext uri="{FF2B5EF4-FFF2-40B4-BE49-F238E27FC236}">
                <a16:creationId xmlns:a16="http://schemas.microsoft.com/office/drawing/2014/main" id="{1FBBA862-F62E-40DD-91B1-8A60D93C24E9}"/>
              </a:ext>
            </a:extLst>
          </p:cNvPr>
          <p:cNvSpPr/>
          <p:nvPr/>
        </p:nvSpPr>
        <p:spPr>
          <a:xfrm>
            <a:off x="6899897" y="4237442"/>
            <a:ext cx="1406283" cy="477113"/>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PV MODEL </a:t>
            </a:r>
          </a:p>
        </p:txBody>
      </p:sp>
      <p:cxnSp>
        <p:nvCxnSpPr>
          <p:cNvPr id="28" name="Straight Arrow Connector 27">
            <a:extLst>
              <a:ext uri="{FF2B5EF4-FFF2-40B4-BE49-F238E27FC236}">
                <a16:creationId xmlns:a16="http://schemas.microsoft.com/office/drawing/2014/main" id="{D55F86EF-55B0-4409-9EAA-1AACEC69A93F}"/>
              </a:ext>
            </a:extLst>
          </p:cNvPr>
          <p:cNvCxnSpPr>
            <a:cxnSpLocks/>
            <a:stCxn id="13" idx="0"/>
            <a:endCxn id="26" idx="1"/>
          </p:cNvCxnSpPr>
          <p:nvPr/>
        </p:nvCxnSpPr>
        <p:spPr>
          <a:xfrm flipV="1">
            <a:off x="6450341" y="3876238"/>
            <a:ext cx="449556" cy="1"/>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AE0BAEF7-25CF-422D-9C73-21A17637EFC9}"/>
              </a:ext>
            </a:extLst>
          </p:cNvPr>
          <p:cNvCxnSpPr>
            <a:cxnSpLocks/>
            <a:stCxn id="13" idx="0"/>
            <a:endCxn id="27" idx="1"/>
          </p:cNvCxnSpPr>
          <p:nvPr/>
        </p:nvCxnSpPr>
        <p:spPr>
          <a:xfrm>
            <a:off x="6450341" y="3876239"/>
            <a:ext cx="449556" cy="599760"/>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35" name="Rectangle 34">
            <a:extLst>
              <a:ext uri="{FF2B5EF4-FFF2-40B4-BE49-F238E27FC236}">
                <a16:creationId xmlns:a16="http://schemas.microsoft.com/office/drawing/2014/main" id="{D1A52050-5085-4CAA-A50E-7943E48E253F}"/>
              </a:ext>
            </a:extLst>
          </p:cNvPr>
          <p:cNvSpPr/>
          <p:nvPr/>
        </p:nvSpPr>
        <p:spPr>
          <a:xfrm rot="5400000">
            <a:off x="7931374" y="3683966"/>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Forecasts</a:t>
            </a:r>
          </a:p>
        </p:txBody>
      </p:sp>
      <p:cxnSp>
        <p:nvCxnSpPr>
          <p:cNvPr id="36" name="Straight Arrow Connector 35">
            <a:extLst>
              <a:ext uri="{FF2B5EF4-FFF2-40B4-BE49-F238E27FC236}">
                <a16:creationId xmlns:a16="http://schemas.microsoft.com/office/drawing/2014/main" id="{B5EA513D-40C7-46CD-BD7E-39503A17E92F}"/>
              </a:ext>
            </a:extLst>
          </p:cNvPr>
          <p:cNvCxnSpPr>
            <a:cxnSpLocks/>
            <a:stCxn id="26" idx="3"/>
            <a:endCxn id="35" idx="2"/>
          </p:cNvCxnSpPr>
          <p:nvPr/>
        </p:nvCxnSpPr>
        <p:spPr>
          <a:xfrm flipV="1">
            <a:off x="8306180" y="3874490"/>
            <a:ext cx="327030" cy="1748"/>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44C9F15F-488B-42DA-91F9-A6A1EA9D1B07}"/>
              </a:ext>
            </a:extLst>
          </p:cNvPr>
          <p:cNvCxnSpPr>
            <a:cxnSpLocks/>
            <a:stCxn id="27" idx="3"/>
            <a:endCxn id="35" idx="2"/>
          </p:cNvCxnSpPr>
          <p:nvPr/>
        </p:nvCxnSpPr>
        <p:spPr>
          <a:xfrm flipV="1">
            <a:off x="8306180" y="3874490"/>
            <a:ext cx="327030" cy="601509"/>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46" name="Rectangle 45">
            <a:extLst>
              <a:ext uri="{FF2B5EF4-FFF2-40B4-BE49-F238E27FC236}">
                <a16:creationId xmlns:a16="http://schemas.microsoft.com/office/drawing/2014/main" id="{8D1BBA83-8938-4F94-8191-304997C16923}"/>
              </a:ext>
            </a:extLst>
          </p:cNvPr>
          <p:cNvSpPr/>
          <p:nvPr/>
        </p:nvSpPr>
        <p:spPr>
          <a:xfrm>
            <a:off x="5330098" y="2032017"/>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Source Data  </a:t>
            </a:r>
          </a:p>
        </p:txBody>
      </p:sp>
      <p:sp>
        <p:nvSpPr>
          <p:cNvPr id="47" name="Rectangle 46">
            <a:extLst>
              <a:ext uri="{FF2B5EF4-FFF2-40B4-BE49-F238E27FC236}">
                <a16:creationId xmlns:a16="http://schemas.microsoft.com/office/drawing/2014/main" id="{595B3AE4-6D3A-4F9B-B846-2F1177374060}"/>
              </a:ext>
            </a:extLst>
          </p:cNvPr>
          <p:cNvSpPr/>
          <p:nvPr/>
        </p:nvSpPr>
        <p:spPr>
          <a:xfrm rot="5400000">
            <a:off x="4672566" y="3649215"/>
            <a:ext cx="1784719" cy="448311"/>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Raw Data Store</a:t>
            </a:r>
          </a:p>
        </p:txBody>
      </p:sp>
      <p:cxnSp>
        <p:nvCxnSpPr>
          <p:cNvPr id="62" name="Straight Arrow Connector 61">
            <a:extLst>
              <a:ext uri="{FF2B5EF4-FFF2-40B4-BE49-F238E27FC236}">
                <a16:creationId xmlns:a16="http://schemas.microsoft.com/office/drawing/2014/main" id="{E82347E1-42CB-4BBA-81DD-D77DDA8D7BF9}"/>
              </a:ext>
            </a:extLst>
          </p:cNvPr>
          <p:cNvCxnSpPr>
            <a:cxnSpLocks/>
            <a:stCxn id="47" idx="0"/>
            <a:endCxn id="13" idx="2"/>
          </p:cNvCxnSpPr>
          <p:nvPr/>
        </p:nvCxnSpPr>
        <p:spPr>
          <a:xfrm>
            <a:off x="5789081" y="3873371"/>
            <a:ext cx="212948" cy="28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65" name="Straight Arrow Connector 64">
            <a:extLst>
              <a:ext uri="{FF2B5EF4-FFF2-40B4-BE49-F238E27FC236}">
                <a16:creationId xmlns:a16="http://schemas.microsoft.com/office/drawing/2014/main" id="{4CFF535D-E042-47CF-98B1-3EDA42D5FE67}"/>
              </a:ext>
            </a:extLst>
          </p:cNvPr>
          <p:cNvCxnSpPr>
            <a:cxnSpLocks/>
            <a:stCxn id="47" idx="1"/>
            <a:endCxn id="46" idx="2"/>
          </p:cNvCxnSpPr>
          <p:nvPr/>
        </p:nvCxnSpPr>
        <p:spPr>
          <a:xfrm flipV="1">
            <a:off x="5564925" y="2691279"/>
            <a:ext cx="386558" cy="289732"/>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68" name="Straight Arrow Connector 67">
            <a:extLst>
              <a:ext uri="{FF2B5EF4-FFF2-40B4-BE49-F238E27FC236}">
                <a16:creationId xmlns:a16="http://schemas.microsoft.com/office/drawing/2014/main" id="{B9BFA7D5-E8E6-4E7B-9DF0-4F88E3E38DD3}"/>
              </a:ext>
            </a:extLst>
          </p:cNvPr>
          <p:cNvCxnSpPr>
            <a:cxnSpLocks/>
            <a:stCxn id="13" idx="1"/>
            <a:endCxn id="46" idx="2"/>
          </p:cNvCxnSpPr>
          <p:nvPr/>
        </p:nvCxnSpPr>
        <p:spPr>
          <a:xfrm flipH="1" flipV="1">
            <a:off x="5951483" y="2691279"/>
            <a:ext cx="274702" cy="292600"/>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75" name="Rectangle 74">
            <a:extLst>
              <a:ext uri="{FF2B5EF4-FFF2-40B4-BE49-F238E27FC236}">
                <a16:creationId xmlns:a16="http://schemas.microsoft.com/office/drawing/2014/main" id="{B2D6D47C-A9DA-4348-A3B6-E92CD9C34AEB}"/>
              </a:ext>
            </a:extLst>
          </p:cNvPr>
          <p:cNvSpPr/>
          <p:nvPr/>
        </p:nvSpPr>
        <p:spPr>
          <a:xfrm>
            <a:off x="8202348" y="2020469"/>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Forecast Data  </a:t>
            </a:r>
          </a:p>
        </p:txBody>
      </p:sp>
      <p:sp>
        <p:nvSpPr>
          <p:cNvPr id="76" name="Rectangle 75">
            <a:extLst>
              <a:ext uri="{FF2B5EF4-FFF2-40B4-BE49-F238E27FC236}">
                <a16:creationId xmlns:a16="http://schemas.microsoft.com/office/drawing/2014/main" id="{11416399-0655-406C-A4A9-AA728ED71041}"/>
              </a:ext>
            </a:extLst>
          </p:cNvPr>
          <p:cNvSpPr/>
          <p:nvPr/>
        </p:nvSpPr>
        <p:spPr>
          <a:xfrm>
            <a:off x="10550145" y="2014194"/>
            <a:ext cx="1097007"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Optimisation Results</a:t>
            </a:r>
          </a:p>
        </p:txBody>
      </p:sp>
      <p:sp>
        <p:nvSpPr>
          <p:cNvPr id="81" name="Rectangle 80">
            <a:extLst>
              <a:ext uri="{FF2B5EF4-FFF2-40B4-BE49-F238E27FC236}">
                <a16:creationId xmlns:a16="http://schemas.microsoft.com/office/drawing/2014/main" id="{F40BB8E3-E259-4462-92AC-BE756B9B4F35}"/>
              </a:ext>
            </a:extLst>
          </p:cNvPr>
          <p:cNvSpPr/>
          <p:nvPr/>
        </p:nvSpPr>
        <p:spPr>
          <a:xfrm>
            <a:off x="9219150" y="3557389"/>
            <a:ext cx="1406282" cy="680053"/>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Battery Optimisation Solver</a:t>
            </a:r>
          </a:p>
        </p:txBody>
      </p:sp>
      <p:cxnSp>
        <p:nvCxnSpPr>
          <p:cNvPr id="82" name="Straight Arrow Connector 81">
            <a:extLst>
              <a:ext uri="{FF2B5EF4-FFF2-40B4-BE49-F238E27FC236}">
                <a16:creationId xmlns:a16="http://schemas.microsoft.com/office/drawing/2014/main" id="{FF7C18E0-0DE9-407E-A178-234552AD12F9}"/>
              </a:ext>
            </a:extLst>
          </p:cNvPr>
          <p:cNvCxnSpPr>
            <a:cxnSpLocks/>
            <a:stCxn id="35" idx="0"/>
            <a:endCxn id="81" idx="1"/>
          </p:cNvCxnSpPr>
          <p:nvPr/>
        </p:nvCxnSpPr>
        <p:spPr>
          <a:xfrm>
            <a:off x="9014257" y="3874490"/>
            <a:ext cx="204893" cy="22926"/>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103" name="Rectangle 102">
            <a:extLst>
              <a:ext uri="{FF2B5EF4-FFF2-40B4-BE49-F238E27FC236}">
                <a16:creationId xmlns:a16="http://schemas.microsoft.com/office/drawing/2014/main" id="{43519B5A-AB03-441E-A687-1391B79C4045}"/>
              </a:ext>
            </a:extLst>
          </p:cNvPr>
          <p:cNvSpPr/>
          <p:nvPr/>
        </p:nvSpPr>
        <p:spPr>
          <a:xfrm>
            <a:off x="6889604" y="2833571"/>
            <a:ext cx="1406283" cy="289735"/>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MODEL BACK TEST</a:t>
            </a:r>
          </a:p>
        </p:txBody>
      </p:sp>
      <p:cxnSp>
        <p:nvCxnSpPr>
          <p:cNvPr id="104" name="Straight Arrow Connector 103">
            <a:extLst>
              <a:ext uri="{FF2B5EF4-FFF2-40B4-BE49-F238E27FC236}">
                <a16:creationId xmlns:a16="http://schemas.microsoft.com/office/drawing/2014/main" id="{C8E46E5E-854E-4B70-AF6D-E58C6D2664DB}"/>
              </a:ext>
            </a:extLst>
          </p:cNvPr>
          <p:cNvCxnSpPr>
            <a:cxnSpLocks/>
            <a:stCxn id="35" idx="1"/>
            <a:endCxn id="75" idx="2"/>
          </p:cNvCxnSpPr>
          <p:nvPr/>
        </p:nvCxnSpPr>
        <p:spPr>
          <a:xfrm flipV="1">
            <a:off x="8823733" y="2679731"/>
            <a:ext cx="0" cy="30239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08" name="Straight Arrow Connector 107">
            <a:extLst>
              <a:ext uri="{FF2B5EF4-FFF2-40B4-BE49-F238E27FC236}">
                <a16:creationId xmlns:a16="http://schemas.microsoft.com/office/drawing/2014/main" id="{28AB665F-CA42-402E-B982-DDEBDE976AFC}"/>
              </a:ext>
            </a:extLst>
          </p:cNvPr>
          <p:cNvCxnSpPr>
            <a:cxnSpLocks/>
            <a:stCxn id="35" idx="1"/>
            <a:endCxn id="103" idx="3"/>
          </p:cNvCxnSpPr>
          <p:nvPr/>
        </p:nvCxnSpPr>
        <p:spPr>
          <a:xfrm flipH="1" flipV="1">
            <a:off x="8295887" y="2978439"/>
            <a:ext cx="527846" cy="3691"/>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13" name="Straight Arrow Connector 112">
            <a:extLst>
              <a:ext uri="{FF2B5EF4-FFF2-40B4-BE49-F238E27FC236}">
                <a16:creationId xmlns:a16="http://schemas.microsoft.com/office/drawing/2014/main" id="{53A99C0F-C73D-4605-914E-6603998E7149}"/>
              </a:ext>
            </a:extLst>
          </p:cNvPr>
          <p:cNvCxnSpPr>
            <a:cxnSpLocks/>
            <a:stCxn id="103" idx="2"/>
            <a:endCxn id="26" idx="0"/>
          </p:cNvCxnSpPr>
          <p:nvPr/>
        </p:nvCxnSpPr>
        <p:spPr>
          <a:xfrm>
            <a:off x="7592746" y="3123306"/>
            <a:ext cx="10293" cy="434083"/>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118" name="Rectangle 117">
            <a:extLst>
              <a:ext uri="{FF2B5EF4-FFF2-40B4-BE49-F238E27FC236}">
                <a16:creationId xmlns:a16="http://schemas.microsoft.com/office/drawing/2014/main" id="{4364CCE7-9475-4435-ADD0-B2A05B0B7DD2}"/>
              </a:ext>
            </a:extLst>
          </p:cNvPr>
          <p:cNvSpPr/>
          <p:nvPr/>
        </p:nvSpPr>
        <p:spPr>
          <a:xfrm rot="5400000">
            <a:off x="10206290" y="3682847"/>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Optimisation Results</a:t>
            </a:r>
          </a:p>
        </p:txBody>
      </p:sp>
      <p:sp>
        <p:nvSpPr>
          <p:cNvPr id="119" name="Rectangle 118">
            <a:extLst>
              <a:ext uri="{FF2B5EF4-FFF2-40B4-BE49-F238E27FC236}">
                <a16:creationId xmlns:a16="http://schemas.microsoft.com/office/drawing/2014/main" id="{C95CA2CE-0044-4450-9FAB-5A5F79B49086}"/>
              </a:ext>
            </a:extLst>
          </p:cNvPr>
          <p:cNvSpPr/>
          <p:nvPr/>
        </p:nvSpPr>
        <p:spPr>
          <a:xfrm>
            <a:off x="6899897" y="4992389"/>
            <a:ext cx="1406283" cy="409516"/>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Station Locations</a:t>
            </a:r>
          </a:p>
        </p:txBody>
      </p:sp>
      <p:sp>
        <p:nvSpPr>
          <p:cNvPr id="120" name="Rectangle 119">
            <a:extLst>
              <a:ext uri="{FF2B5EF4-FFF2-40B4-BE49-F238E27FC236}">
                <a16:creationId xmlns:a16="http://schemas.microsoft.com/office/drawing/2014/main" id="{DC26DE56-579B-4EE6-99F6-E8C99F7D218D}"/>
              </a:ext>
            </a:extLst>
          </p:cNvPr>
          <p:cNvSpPr/>
          <p:nvPr/>
        </p:nvSpPr>
        <p:spPr>
          <a:xfrm>
            <a:off x="9219149" y="2801336"/>
            <a:ext cx="1406283" cy="320231"/>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RESULTS VALIDATION</a:t>
            </a:r>
          </a:p>
        </p:txBody>
      </p:sp>
      <p:sp>
        <p:nvSpPr>
          <p:cNvPr id="123" name="Rectangle 122">
            <a:extLst>
              <a:ext uri="{FF2B5EF4-FFF2-40B4-BE49-F238E27FC236}">
                <a16:creationId xmlns:a16="http://schemas.microsoft.com/office/drawing/2014/main" id="{F15004BE-567D-4C70-A65A-D6CD67E27AFD}"/>
              </a:ext>
            </a:extLst>
          </p:cNvPr>
          <p:cNvSpPr/>
          <p:nvPr/>
        </p:nvSpPr>
        <p:spPr>
          <a:xfrm>
            <a:off x="9218672" y="3162161"/>
            <a:ext cx="1406283" cy="248454"/>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SELF SCORE</a:t>
            </a:r>
          </a:p>
        </p:txBody>
      </p:sp>
      <p:cxnSp>
        <p:nvCxnSpPr>
          <p:cNvPr id="124" name="Straight Arrow Connector 123">
            <a:extLst>
              <a:ext uri="{FF2B5EF4-FFF2-40B4-BE49-F238E27FC236}">
                <a16:creationId xmlns:a16="http://schemas.microsoft.com/office/drawing/2014/main" id="{57F882AD-08C6-46EA-839F-CBE4DEF3E0E6}"/>
              </a:ext>
            </a:extLst>
          </p:cNvPr>
          <p:cNvCxnSpPr>
            <a:cxnSpLocks/>
            <a:stCxn id="81" idx="3"/>
            <a:endCxn id="118" idx="2"/>
          </p:cNvCxnSpPr>
          <p:nvPr/>
        </p:nvCxnSpPr>
        <p:spPr>
          <a:xfrm flipV="1">
            <a:off x="10625432" y="3873371"/>
            <a:ext cx="282694" cy="2404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28" name="Straight Arrow Connector 127">
            <a:extLst>
              <a:ext uri="{FF2B5EF4-FFF2-40B4-BE49-F238E27FC236}">
                <a16:creationId xmlns:a16="http://schemas.microsoft.com/office/drawing/2014/main" id="{C14C974E-83EC-4A7F-AA39-3F94B3252528}"/>
              </a:ext>
            </a:extLst>
          </p:cNvPr>
          <p:cNvCxnSpPr>
            <a:cxnSpLocks/>
            <a:stCxn id="118" idx="1"/>
            <a:endCxn id="123" idx="3"/>
          </p:cNvCxnSpPr>
          <p:nvPr/>
        </p:nvCxnSpPr>
        <p:spPr>
          <a:xfrm flipH="1">
            <a:off x="10624955" y="2981011"/>
            <a:ext cx="473694" cy="305377"/>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1" name="Straight Arrow Connector 130">
            <a:extLst>
              <a:ext uri="{FF2B5EF4-FFF2-40B4-BE49-F238E27FC236}">
                <a16:creationId xmlns:a16="http://schemas.microsoft.com/office/drawing/2014/main" id="{077F4B0C-AA16-4578-91B1-AB9A0D249545}"/>
              </a:ext>
            </a:extLst>
          </p:cNvPr>
          <p:cNvCxnSpPr>
            <a:cxnSpLocks/>
            <a:stCxn id="118" idx="1"/>
            <a:endCxn id="120" idx="3"/>
          </p:cNvCxnSpPr>
          <p:nvPr/>
        </p:nvCxnSpPr>
        <p:spPr>
          <a:xfrm flipH="1" flipV="1">
            <a:off x="10625432" y="2961452"/>
            <a:ext cx="473217" cy="1955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4" name="Straight Arrow Connector 133">
            <a:extLst>
              <a:ext uri="{FF2B5EF4-FFF2-40B4-BE49-F238E27FC236}">
                <a16:creationId xmlns:a16="http://schemas.microsoft.com/office/drawing/2014/main" id="{6A93D4F4-DFBB-4CF8-9680-A7EB12B78E6F}"/>
              </a:ext>
            </a:extLst>
          </p:cNvPr>
          <p:cNvCxnSpPr>
            <a:cxnSpLocks/>
            <a:stCxn id="118" idx="1"/>
            <a:endCxn id="76" idx="2"/>
          </p:cNvCxnSpPr>
          <p:nvPr/>
        </p:nvCxnSpPr>
        <p:spPr>
          <a:xfrm flipV="1">
            <a:off x="11098649" y="2673456"/>
            <a:ext cx="0" cy="30755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2" name="Straight Arrow Connector 141">
            <a:extLst>
              <a:ext uri="{FF2B5EF4-FFF2-40B4-BE49-F238E27FC236}">
                <a16:creationId xmlns:a16="http://schemas.microsoft.com/office/drawing/2014/main" id="{A69CE6FF-961B-411D-880C-FAAE3F09EA00}"/>
              </a:ext>
            </a:extLst>
          </p:cNvPr>
          <p:cNvCxnSpPr>
            <a:cxnSpLocks/>
            <a:stCxn id="123" idx="2"/>
            <a:endCxn id="81" idx="0"/>
          </p:cNvCxnSpPr>
          <p:nvPr/>
        </p:nvCxnSpPr>
        <p:spPr>
          <a:xfrm>
            <a:off x="9921814" y="3410615"/>
            <a:ext cx="477" cy="146774"/>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8" name="Straight Arrow Connector 147">
            <a:extLst>
              <a:ext uri="{FF2B5EF4-FFF2-40B4-BE49-F238E27FC236}">
                <a16:creationId xmlns:a16="http://schemas.microsoft.com/office/drawing/2014/main" id="{72199A9A-E987-4BE8-B932-576824D65B0A}"/>
              </a:ext>
            </a:extLst>
          </p:cNvPr>
          <p:cNvCxnSpPr>
            <a:cxnSpLocks/>
            <a:stCxn id="119" idx="0"/>
            <a:endCxn id="27" idx="2"/>
          </p:cNvCxnSpPr>
          <p:nvPr/>
        </p:nvCxnSpPr>
        <p:spPr>
          <a:xfrm flipV="1">
            <a:off x="7603039" y="4714555"/>
            <a:ext cx="0" cy="277834"/>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153" name="Straight Arrow Connector 152">
            <a:extLst>
              <a:ext uri="{FF2B5EF4-FFF2-40B4-BE49-F238E27FC236}">
                <a16:creationId xmlns:a16="http://schemas.microsoft.com/office/drawing/2014/main" id="{3F9EB03C-29A5-4A68-9594-5602D0796270}"/>
              </a:ext>
            </a:extLst>
          </p:cNvPr>
          <p:cNvCxnSpPr>
            <a:cxnSpLocks/>
            <a:stCxn id="12" idx="0"/>
            <a:endCxn id="13" idx="3"/>
          </p:cNvCxnSpPr>
          <p:nvPr/>
        </p:nvCxnSpPr>
        <p:spPr>
          <a:xfrm flipV="1">
            <a:off x="6224511" y="4768598"/>
            <a:ext cx="1674" cy="219630"/>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4536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4FEAE4-E342-48EA-B2B5-BE4A2ADFADE0}"/>
              </a:ext>
            </a:extLst>
          </p:cNvPr>
          <p:cNvSpPr/>
          <p:nvPr/>
        </p:nvSpPr>
        <p:spPr>
          <a:xfrm>
            <a:off x="651164" y="1808735"/>
            <a:ext cx="10889672" cy="464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Technical Design</a:t>
            </a:r>
          </a:p>
        </p:txBody>
      </p:sp>
      <p:pic>
        <p:nvPicPr>
          <p:cNvPr id="7" name="Picture 6">
            <a:extLst>
              <a:ext uri="{FF2B5EF4-FFF2-40B4-BE49-F238E27FC236}">
                <a16:creationId xmlns:a16="http://schemas.microsoft.com/office/drawing/2014/main" id="{0CFF7FF0-A3DB-4F6A-84C7-4BEFADEC1601}"/>
              </a:ext>
            </a:extLst>
          </p:cNvPr>
          <p:cNvPicPr>
            <a:picLocks noChangeAspect="1"/>
          </p:cNvPicPr>
          <p:nvPr/>
        </p:nvPicPr>
        <p:blipFill rotWithShape="1">
          <a:blip r:embed="rId2"/>
          <a:srcRect r="4423" b="10581"/>
          <a:stretch/>
        </p:blipFill>
        <p:spPr>
          <a:xfrm>
            <a:off x="3500619" y="3401946"/>
            <a:ext cx="1535334" cy="1188085"/>
          </a:xfrm>
          <a:prstGeom prst="rect">
            <a:avLst/>
          </a:prstGeom>
          <a:ln>
            <a:solidFill>
              <a:schemeClr val="bg1">
                <a:lumMod val="95000"/>
              </a:schemeClr>
            </a:solidFill>
            <a:prstDash val="dashDot"/>
          </a:ln>
        </p:spPr>
      </p:pic>
      <p:pic>
        <p:nvPicPr>
          <p:cNvPr id="16" name="Picture 15">
            <a:extLst>
              <a:ext uri="{FF2B5EF4-FFF2-40B4-BE49-F238E27FC236}">
                <a16:creationId xmlns:a16="http://schemas.microsoft.com/office/drawing/2014/main" id="{37FB7914-6B5F-46DB-944B-9E7D043ABABC}"/>
              </a:ext>
            </a:extLst>
          </p:cNvPr>
          <p:cNvPicPr>
            <a:picLocks noChangeAspect="1"/>
          </p:cNvPicPr>
          <p:nvPr/>
        </p:nvPicPr>
        <p:blipFill>
          <a:blip r:embed="rId3"/>
          <a:stretch>
            <a:fillRect/>
          </a:stretch>
        </p:blipFill>
        <p:spPr>
          <a:xfrm>
            <a:off x="3916255" y="2020491"/>
            <a:ext cx="700091" cy="898096"/>
          </a:xfrm>
          <a:prstGeom prst="rect">
            <a:avLst/>
          </a:prstGeom>
        </p:spPr>
      </p:pic>
      <p:pic>
        <p:nvPicPr>
          <p:cNvPr id="1026" name="Picture 2" descr="csv files | BlazeMeter">
            <a:extLst>
              <a:ext uri="{FF2B5EF4-FFF2-40B4-BE49-F238E27FC236}">
                <a16:creationId xmlns:a16="http://schemas.microsoft.com/office/drawing/2014/main" id="{AD6CC602-9640-454C-9A95-903C99160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30"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sv files | BlazeMeter">
            <a:extLst>
              <a:ext uri="{FF2B5EF4-FFF2-40B4-BE49-F238E27FC236}">
                <a16:creationId xmlns:a16="http://schemas.microsoft.com/office/drawing/2014/main" id="{A6E8C868-F425-484D-B573-4B98BFB5B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923"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sv files | BlazeMeter">
            <a:extLst>
              <a:ext uri="{FF2B5EF4-FFF2-40B4-BE49-F238E27FC236}">
                <a16:creationId xmlns:a16="http://schemas.microsoft.com/office/drawing/2014/main" id="{672DC9D3-C7F9-435F-880E-F3F7B8C15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128" y="2201689"/>
            <a:ext cx="744693" cy="4095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8087944-D140-4623-A8F7-C2F5BB1FB456}"/>
              </a:ext>
            </a:extLst>
          </p:cNvPr>
          <p:cNvSpPr txBox="1"/>
          <p:nvPr/>
        </p:nvSpPr>
        <p:spPr>
          <a:xfrm>
            <a:off x="943342" y="2586249"/>
            <a:ext cx="575286" cy="200055"/>
          </a:xfrm>
          <a:prstGeom prst="rect">
            <a:avLst/>
          </a:prstGeom>
          <a:noFill/>
        </p:spPr>
        <p:txBody>
          <a:bodyPr wrap="square" rtlCol="0">
            <a:spAutoFit/>
          </a:bodyPr>
          <a:lstStyle/>
          <a:p>
            <a:pPr algn="ctr"/>
            <a:r>
              <a:rPr lang="en-GB" sz="700" dirty="0"/>
              <a:t>Weather</a:t>
            </a:r>
            <a:endParaRPr lang="en-GB" sz="900" dirty="0"/>
          </a:p>
        </p:txBody>
      </p:sp>
      <p:sp>
        <p:nvSpPr>
          <p:cNvPr id="11" name="TextBox 10">
            <a:extLst>
              <a:ext uri="{FF2B5EF4-FFF2-40B4-BE49-F238E27FC236}">
                <a16:creationId xmlns:a16="http://schemas.microsoft.com/office/drawing/2014/main" id="{90081698-1735-4D7B-975F-DD42AEFF63B1}"/>
              </a:ext>
            </a:extLst>
          </p:cNvPr>
          <p:cNvSpPr txBox="1"/>
          <p:nvPr/>
        </p:nvSpPr>
        <p:spPr>
          <a:xfrm>
            <a:off x="1568940" y="2585017"/>
            <a:ext cx="575286" cy="200055"/>
          </a:xfrm>
          <a:prstGeom prst="rect">
            <a:avLst/>
          </a:prstGeom>
          <a:noFill/>
        </p:spPr>
        <p:txBody>
          <a:bodyPr wrap="square" rtlCol="0">
            <a:spAutoFit/>
          </a:bodyPr>
          <a:lstStyle/>
          <a:p>
            <a:pPr algn="ctr"/>
            <a:r>
              <a:rPr lang="en-GB" sz="700" dirty="0"/>
              <a:t>PV</a:t>
            </a:r>
            <a:endParaRPr lang="en-GB" sz="900" dirty="0"/>
          </a:p>
        </p:txBody>
      </p:sp>
      <p:sp>
        <p:nvSpPr>
          <p:cNvPr id="12" name="TextBox 11">
            <a:extLst>
              <a:ext uri="{FF2B5EF4-FFF2-40B4-BE49-F238E27FC236}">
                <a16:creationId xmlns:a16="http://schemas.microsoft.com/office/drawing/2014/main" id="{AD97A1D4-B168-4C94-8794-7A8D1FE4B532}"/>
              </a:ext>
            </a:extLst>
          </p:cNvPr>
          <p:cNvSpPr txBox="1"/>
          <p:nvPr/>
        </p:nvSpPr>
        <p:spPr>
          <a:xfrm>
            <a:off x="2165994" y="2585017"/>
            <a:ext cx="575286" cy="200055"/>
          </a:xfrm>
          <a:prstGeom prst="rect">
            <a:avLst/>
          </a:prstGeom>
          <a:noFill/>
        </p:spPr>
        <p:txBody>
          <a:bodyPr wrap="square" rtlCol="0">
            <a:spAutoFit/>
          </a:bodyPr>
          <a:lstStyle/>
          <a:p>
            <a:pPr algn="ctr"/>
            <a:r>
              <a:rPr lang="en-GB" sz="700" dirty="0"/>
              <a:t>Demand</a:t>
            </a:r>
            <a:endParaRPr lang="en-GB" sz="900" dirty="0"/>
          </a:p>
        </p:txBody>
      </p:sp>
      <p:sp>
        <p:nvSpPr>
          <p:cNvPr id="4" name="Rectangle 3">
            <a:extLst>
              <a:ext uri="{FF2B5EF4-FFF2-40B4-BE49-F238E27FC236}">
                <a16:creationId xmlns:a16="http://schemas.microsoft.com/office/drawing/2014/main" id="{B55A4534-55E2-43B9-B2A0-BBB81EB2A474}"/>
              </a:ext>
            </a:extLst>
          </p:cNvPr>
          <p:cNvSpPr/>
          <p:nvPr/>
        </p:nvSpPr>
        <p:spPr>
          <a:xfrm>
            <a:off x="943342" y="2086273"/>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8A3A69E-19A2-4730-9103-29B1554BEEAD}"/>
              </a:ext>
            </a:extLst>
          </p:cNvPr>
          <p:cNvSpPr txBox="1"/>
          <p:nvPr/>
        </p:nvSpPr>
        <p:spPr>
          <a:xfrm>
            <a:off x="943341" y="3432289"/>
            <a:ext cx="810027" cy="200055"/>
          </a:xfrm>
          <a:prstGeom prst="rect">
            <a:avLst/>
          </a:prstGeom>
          <a:noFill/>
        </p:spPr>
        <p:txBody>
          <a:bodyPr wrap="square" rtlCol="0">
            <a:spAutoFit/>
          </a:bodyPr>
          <a:lstStyle/>
          <a:p>
            <a:pPr algn="ctr"/>
            <a:r>
              <a:rPr lang="en-GB" sz="700" dirty="0"/>
              <a:t>Calendar</a:t>
            </a:r>
            <a:endParaRPr lang="en-GB" sz="900" dirty="0"/>
          </a:p>
        </p:txBody>
      </p:sp>
      <p:sp>
        <p:nvSpPr>
          <p:cNvPr id="17" name="Rectangle 16">
            <a:extLst>
              <a:ext uri="{FF2B5EF4-FFF2-40B4-BE49-F238E27FC236}">
                <a16:creationId xmlns:a16="http://schemas.microsoft.com/office/drawing/2014/main" id="{EF81722E-738F-44C5-923E-F802A12A77B0}"/>
              </a:ext>
            </a:extLst>
          </p:cNvPr>
          <p:cNvSpPr/>
          <p:nvPr/>
        </p:nvSpPr>
        <p:spPr>
          <a:xfrm>
            <a:off x="943342" y="2976468"/>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descr="csv files | BlazeMeter">
            <a:extLst>
              <a:ext uri="{FF2B5EF4-FFF2-40B4-BE49-F238E27FC236}">
                <a16:creationId xmlns:a16="http://schemas.microsoft.com/office/drawing/2014/main" id="{E34E3325-734C-4D42-9E58-86CB92B8C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342" y="3064794"/>
            <a:ext cx="766723" cy="4095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1A3629-9C03-4462-880E-E15B57DD8E45}"/>
              </a:ext>
            </a:extLst>
          </p:cNvPr>
          <p:cNvSpPr txBox="1"/>
          <p:nvPr/>
        </p:nvSpPr>
        <p:spPr>
          <a:xfrm>
            <a:off x="871687" y="1970857"/>
            <a:ext cx="693036" cy="215444"/>
          </a:xfrm>
          <a:prstGeom prst="rect">
            <a:avLst/>
          </a:prstGeom>
          <a:solidFill>
            <a:schemeClr val="bg1"/>
          </a:solidFill>
        </p:spPr>
        <p:txBody>
          <a:bodyPr wrap="square" rtlCol="0">
            <a:spAutoFit/>
          </a:bodyPr>
          <a:lstStyle/>
          <a:p>
            <a:r>
              <a:rPr lang="en-GB" sz="800" dirty="0"/>
              <a:t>Task Files</a:t>
            </a:r>
          </a:p>
        </p:txBody>
      </p:sp>
      <p:sp>
        <p:nvSpPr>
          <p:cNvPr id="19" name="TextBox 18">
            <a:extLst>
              <a:ext uri="{FF2B5EF4-FFF2-40B4-BE49-F238E27FC236}">
                <a16:creationId xmlns:a16="http://schemas.microsoft.com/office/drawing/2014/main" id="{F75741EB-4F33-49BA-A2B8-D9193ECBB42C}"/>
              </a:ext>
            </a:extLst>
          </p:cNvPr>
          <p:cNvSpPr txBox="1"/>
          <p:nvPr/>
        </p:nvSpPr>
        <p:spPr>
          <a:xfrm>
            <a:off x="900039" y="2868953"/>
            <a:ext cx="1168344" cy="215444"/>
          </a:xfrm>
          <a:prstGeom prst="rect">
            <a:avLst/>
          </a:prstGeom>
          <a:solidFill>
            <a:schemeClr val="bg1"/>
          </a:solidFill>
        </p:spPr>
        <p:txBody>
          <a:bodyPr wrap="square" rtlCol="0">
            <a:spAutoFit/>
          </a:bodyPr>
          <a:lstStyle/>
          <a:p>
            <a:r>
              <a:rPr lang="en-GB" sz="800" dirty="0"/>
              <a:t>Enrichment Files</a:t>
            </a:r>
          </a:p>
        </p:txBody>
      </p:sp>
      <p:pic>
        <p:nvPicPr>
          <p:cNvPr id="6146" name="Picture 2" descr="Insert OBJECT icon">
            <a:extLst>
              <a:ext uri="{FF2B5EF4-FFF2-40B4-BE49-F238E27FC236}">
                <a16:creationId xmlns:a16="http://schemas.microsoft.com/office/drawing/2014/main" id="{0BEF56A5-D3A2-41EE-9730-B1F35DA38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086" y="4636050"/>
            <a:ext cx="494993" cy="51467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nsert OBJECT icon">
            <a:extLst>
              <a:ext uri="{FF2B5EF4-FFF2-40B4-BE49-F238E27FC236}">
                <a16:creationId xmlns:a16="http://schemas.microsoft.com/office/drawing/2014/main" id="{B412BDA1-895D-4851-80C8-334A9D678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600" y="4645868"/>
            <a:ext cx="494992" cy="5146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C761F7D-476D-4B6B-87E9-7539375DFEE9}"/>
              </a:ext>
            </a:extLst>
          </p:cNvPr>
          <p:cNvSpPr txBox="1"/>
          <p:nvPr/>
        </p:nvSpPr>
        <p:spPr>
          <a:xfrm>
            <a:off x="1035600" y="5160547"/>
            <a:ext cx="529123" cy="338554"/>
          </a:xfrm>
          <a:prstGeom prst="rect">
            <a:avLst/>
          </a:prstGeom>
          <a:solidFill>
            <a:schemeClr val="bg1"/>
          </a:solidFill>
        </p:spPr>
        <p:txBody>
          <a:bodyPr wrap="square" rtlCol="0">
            <a:spAutoFit/>
          </a:bodyPr>
          <a:lstStyle/>
          <a:p>
            <a:pPr algn="ctr"/>
            <a:r>
              <a:rPr lang="en-GB" sz="800" dirty="0"/>
              <a:t>Asset Static</a:t>
            </a:r>
          </a:p>
        </p:txBody>
      </p:sp>
      <p:sp>
        <p:nvSpPr>
          <p:cNvPr id="21" name="TextBox 20">
            <a:extLst>
              <a:ext uri="{FF2B5EF4-FFF2-40B4-BE49-F238E27FC236}">
                <a16:creationId xmlns:a16="http://schemas.microsoft.com/office/drawing/2014/main" id="{706F2DA0-372A-49A0-BB4E-46D5C5ED5DEC}"/>
              </a:ext>
            </a:extLst>
          </p:cNvPr>
          <p:cNvSpPr txBox="1"/>
          <p:nvPr/>
        </p:nvSpPr>
        <p:spPr>
          <a:xfrm>
            <a:off x="1625811" y="5160547"/>
            <a:ext cx="529123" cy="338554"/>
          </a:xfrm>
          <a:prstGeom prst="rect">
            <a:avLst/>
          </a:prstGeom>
          <a:solidFill>
            <a:schemeClr val="bg1"/>
          </a:solidFill>
        </p:spPr>
        <p:txBody>
          <a:bodyPr wrap="square" rtlCol="0">
            <a:spAutoFit/>
          </a:bodyPr>
          <a:lstStyle/>
          <a:p>
            <a:pPr algn="ctr"/>
            <a:r>
              <a:rPr lang="en-GB" sz="800" dirty="0"/>
              <a:t>Data Merge</a:t>
            </a:r>
          </a:p>
        </p:txBody>
      </p:sp>
      <p:sp>
        <p:nvSpPr>
          <p:cNvPr id="22" name="Rectangle 21">
            <a:extLst>
              <a:ext uri="{FF2B5EF4-FFF2-40B4-BE49-F238E27FC236}">
                <a16:creationId xmlns:a16="http://schemas.microsoft.com/office/drawing/2014/main" id="{85945697-EF9D-45C7-94E5-8D8DF63431A1}"/>
              </a:ext>
            </a:extLst>
          </p:cNvPr>
          <p:cNvSpPr/>
          <p:nvPr/>
        </p:nvSpPr>
        <p:spPr>
          <a:xfrm>
            <a:off x="957671" y="4514053"/>
            <a:ext cx="1797822" cy="985048"/>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0C6BFBC8-3A82-4D65-AA50-B60643E26C50}"/>
              </a:ext>
            </a:extLst>
          </p:cNvPr>
          <p:cNvSpPr txBox="1"/>
          <p:nvPr/>
        </p:nvSpPr>
        <p:spPr>
          <a:xfrm>
            <a:off x="986590" y="4403631"/>
            <a:ext cx="1168344" cy="215444"/>
          </a:xfrm>
          <a:prstGeom prst="rect">
            <a:avLst/>
          </a:prstGeom>
          <a:solidFill>
            <a:schemeClr val="bg1"/>
          </a:solidFill>
        </p:spPr>
        <p:txBody>
          <a:bodyPr wrap="square" rtlCol="0">
            <a:spAutoFit/>
          </a:bodyPr>
          <a:lstStyle/>
          <a:p>
            <a:r>
              <a:rPr lang="en-GB" sz="800" dirty="0"/>
              <a:t>Prep Scripts</a:t>
            </a:r>
          </a:p>
        </p:txBody>
      </p:sp>
      <p:grpSp>
        <p:nvGrpSpPr>
          <p:cNvPr id="25" name="Group 24">
            <a:extLst>
              <a:ext uri="{FF2B5EF4-FFF2-40B4-BE49-F238E27FC236}">
                <a16:creationId xmlns:a16="http://schemas.microsoft.com/office/drawing/2014/main" id="{680FE14B-171C-4F23-918F-2848BF7675C5}"/>
              </a:ext>
            </a:extLst>
          </p:cNvPr>
          <p:cNvGrpSpPr/>
          <p:nvPr/>
        </p:nvGrpSpPr>
        <p:grpSpPr>
          <a:xfrm>
            <a:off x="5522143" y="4282313"/>
            <a:ext cx="1429114" cy="1736832"/>
            <a:chOff x="6274526" y="3677872"/>
            <a:chExt cx="1429114" cy="1736832"/>
          </a:xfrm>
        </p:grpSpPr>
        <p:sp>
          <p:nvSpPr>
            <p:cNvPr id="28" name="TextBox 27">
              <a:extLst>
                <a:ext uri="{FF2B5EF4-FFF2-40B4-BE49-F238E27FC236}">
                  <a16:creationId xmlns:a16="http://schemas.microsoft.com/office/drawing/2014/main" id="{E062F2C9-40FC-433C-8199-F8A53C93C186}"/>
                </a:ext>
              </a:extLst>
            </p:cNvPr>
            <p:cNvSpPr txBox="1"/>
            <p:nvPr/>
          </p:nvSpPr>
          <p:spPr>
            <a:xfrm>
              <a:off x="6381881" y="4622196"/>
              <a:ext cx="1198180" cy="338554"/>
            </a:xfrm>
            <a:prstGeom prst="rect">
              <a:avLst/>
            </a:prstGeom>
            <a:solidFill>
              <a:schemeClr val="bg1">
                <a:lumMod val="95000"/>
              </a:schemeClr>
            </a:solidFill>
          </p:spPr>
          <p:txBody>
            <a:bodyPr wrap="square" rtlCol="0">
              <a:spAutoFit/>
            </a:bodyPr>
            <a:lstStyle/>
            <a:p>
              <a:pPr algn="ctr"/>
              <a:r>
                <a:rPr lang="en-GB" sz="800" dirty="0"/>
                <a:t>Demand Forecast </a:t>
              </a:r>
            </a:p>
            <a:p>
              <a:pPr algn="ctr"/>
              <a:r>
                <a:rPr lang="en-GB" sz="800" dirty="0"/>
                <a:t>Model</a:t>
              </a:r>
            </a:p>
          </p:txBody>
        </p:sp>
        <p:sp>
          <p:nvSpPr>
            <p:cNvPr id="29" name="TextBox 28">
              <a:extLst>
                <a:ext uri="{FF2B5EF4-FFF2-40B4-BE49-F238E27FC236}">
                  <a16:creationId xmlns:a16="http://schemas.microsoft.com/office/drawing/2014/main" id="{0F5D1261-587F-46E6-9A3D-3A020BC88EB1}"/>
                </a:ext>
              </a:extLst>
            </p:cNvPr>
            <p:cNvSpPr txBox="1"/>
            <p:nvPr/>
          </p:nvSpPr>
          <p:spPr>
            <a:xfrm>
              <a:off x="6381881" y="4991270"/>
              <a:ext cx="1198180" cy="338554"/>
            </a:xfrm>
            <a:prstGeom prst="rect">
              <a:avLst/>
            </a:prstGeom>
            <a:solidFill>
              <a:schemeClr val="bg1">
                <a:lumMod val="95000"/>
              </a:schemeClr>
            </a:solidFill>
          </p:spPr>
          <p:txBody>
            <a:bodyPr wrap="square" rtlCol="0">
              <a:spAutoFit/>
            </a:bodyPr>
            <a:lstStyle>
              <a:defPPr>
                <a:defRPr lang="en-US"/>
              </a:defPPr>
              <a:lvl1pPr algn="ctr">
                <a:defRPr sz="800"/>
              </a:lvl1pPr>
            </a:lstStyle>
            <a:p>
              <a:r>
                <a:rPr lang="en-GB" dirty="0"/>
                <a:t>PV Forecast </a:t>
              </a:r>
            </a:p>
            <a:p>
              <a:r>
                <a:rPr lang="en-GB" dirty="0"/>
                <a:t>Model</a:t>
              </a:r>
            </a:p>
          </p:txBody>
        </p:sp>
        <p:sp>
          <p:nvSpPr>
            <p:cNvPr id="30" name="Rectangle 29">
              <a:extLst>
                <a:ext uri="{FF2B5EF4-FFF2-40B4-BE49-F238E27FC236}">
                  <a16:creationId xmlns:a16="http://schemas.microsoft.com/office/drawing/2014/main" id="{48EC043B-0053-4289-AE6A-C2D843D8C477}"/>
                </a:ext>
              </a:extLst>
            </p:cNvPr>
            <p:cNvSpPr/>
            <p:nvPr/>
          </p:nvSpPr>
          <p:spPr>
            <a:xfrm>
              <a:off x="6274526" y="3985590"/>
              <a:ext cx="1429114" cy="1429114"/>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597A1714-FA66-40F2-B637-592E3373DD20}"/>
                </a:ext>
              </a:extLst>
            </p:cNvPr>
            <p:cNvPicPr>
              <a:picLocks noChangeAspect="1"/>
            </p:cNvPicPr>
            <p:nvPr/>
          </p:nvPicPr>
          <p:blipFill rotWithShape="1">
            <a:blip r:embed="rId6"/>
            <a:srcRect l="18754" t="17191" r="16970" b="12587"/>
            <a:stretch/>
          </p:blipFill>
          <p:spPr>
            <a:xfrm>
              <a:off x="6323106" y="3677872"/>
              <a:ext cx="611852" cy="668458"/>
            </a:xfrm>
            <a:prstGeom prst="rect">
              <a:avLst/>
            </a:prstGeom>
          </p:spPr>
        </p:pic>
      </p:grpSp>
      <p:cxnSp>
        <p:nvCxnSpPr>
          <p:cNvPr id="27" name="Straight Arrow Connector 26">
            <a:extLst>
              <a:ext uri="{FF2B5EF4-FFF2-40B4-BE49-F238E27FC236}">
                <a16:creationId xmlns:a16="http://schemas.microsoft.com/office/drawing/2014/main" id="{36BF1BCC-8BE1-4056-925B-08D804226688}"/>
              </a:ext>
            </a:extLst>
          </p:cNvPr>
          <p:cNvCxnSpPr>
            <a:cxnSpLocks/>
            <a:stCxn id="7" idx="0"/>
            <a:endCxn id="16" idx="2"/>
          </p:cNvCxnSpPr>
          <p:nvPr/>
        </p:nvCxnSpPr>
        <p:spPr>
          <a:xfrm flipH="1" flipV="1">
            <a:off x="4266301" y="2918587"/>
            <a:ext cx="1985" cy="4833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177" name="Connector: Elbow 7176">
            <a:extLst>
              <a:ext uri="{FF2B5EF4-FFF2-40B4-BE49-F238E27FC236}">
                <a16:creationId xmlns:a16="http://schemas.microsoft.com/office/drawing/2014/main" id="{061EC5D1-7609-4207-9EDB-66B2972E725C}"/>
              </a:ext>
            </a:extLst>
          </p:cNvPr>
          <p:cNvCxnSpPr>
            <a:cxnSpLocks/>
            <a:stCxn id="7" idx="2"/>
            <a:endCxn id="28" idx="1"/>
          </p:cNvCxnSpPr>
          <p:nvPr/>
        </p:nvCxnSpPr>
        <p:spPr>
          <a:xfrm rot="16200000" flipH="1">
            <a:off x="4545951" y="4312366"/>
            <a:ext cx="805883"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5" name="Connector: Elbow 44">
            <a:extLst>
              <a:ext uri="{FF2B5EF4-FFF2-40B4-BE49-F238E27FC236}">
                <a16:creationId xmlns:a16="http://schemas.microsoft.com/office/drawing/2014/main" id="{C0A07B75-9D97-49EA-8E7B-B3AF91C2C76F}"/>
              </a:ext>
            </a:extLst>
          </p:cNvPr>
          <p:cNvCxnSpPr>
            <a:cxnSpLocks/>
            <a:stCxn id="7" idx="2"/>
            <a:endCxn id="29" idx="1"/>
          </p:cNvCxnSpPr>
          <p:nvPr/>
        </p:nvCxnSpPr>
        <p:spPr>
          <a:xfrm rot="16200000" flipH="1">
            <a:off x="4361414" y="4496903"/>
            <a:ext cx="1174957"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3" name="Connector: Elbow 52">
            <a:extLst>
              <a:ext uri="{FF2B5EF4-FFF2-40B4-BE49-F238E27FC236}">
                <a16:creationId xmlns:a16="http://schemas.microsoft.com/office/drawing/2014/main" id="{D8363F13-5FF9-4CD2-BDD9-34A512F9740E}"/>
              </a:ext>
            </a:extLst>
          </p:cNvPr>
          <p:cNvCxnSpPr>
            <a:cxnSpLocks/>
            <a:stCxn id="22" idx="3"/>
            <a:endCxn id="7" idx="1"/>
          </p:cNvCxnSpPr>
          <p:nvPr/>
        </p:nvCxnSpPr>
        <p:spPr>
          <a:xfrm flipV="1">
            <a:off x="2755493" y="3995989"/>
            <a:ext cx="745126" cy="1010588"/>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Elbow 55">
            <a:extLst>
              <a:ext uri="{FF2B5EF4-FFF2-40B4-BE49-F238E27FC236}">
                <a16:creationId xmlns:a16="http://schemas.microsoft.com/office/drawing/2014/main" id="{D09D1757-8488-48B0-B366-599958C7B5D3}"/>
              </a:ext>
            </a:extLst>
          </p:cNvPr>
          <p:cNvCxnSpPr>
            <a:cxnSpLocks/>
            <a:stCxn id="17" idx="3"/>
            <a:endCxn id="7" idx="1"/>
          </p:cNvCxnSpPr>
          <p:nvPr/>
        </p:nvCxnSpPr>
        <p:spPr>
          <a:xfrm>
            <a:off x="2741164" y="3325868"/>
            <a:ext cx="759455" cy="670121"/>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Connector: Elbow 58">
            <a:extLst>
              <a:ext uri="{FF2B5EF4-FFF2-40B4-BE49-F238E27FC236}">
                <a16:creationId xmlns:a16="http://schemas.microsoft.com/office/drawing/2014/main" id="{0039224E-BD72-4531-9B16-391E201F4602}"/>
              </a:ext>
            </a:extLst>
          </p:cNvPr>
          <p:cNvCxnSpPr>
            <a:cxnSpLocks/>
            <a:stCxn id="9" idx="3"/>
            <a:endCxn id="7" idx="1"/>
          </p:cNvCxnSpPr>
          <p:nvPr/>
        </p:nvCxnSpPr>
        <p:spPr>
          <a:xfrm>
            <a:off x="2792821" y="2406480"/>
            <a:ext cx="707798" cy="1589509"/>
          </a:xfrm>
          <a:prstGeom prst="bentConnector3">
            <a:avLst>
              <a:gd name="adj1" fmla="val 47327"/>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Isosceles Triangle 5">
            <a:extLst>
              <a:ext uri="{FF2B5EF4-FFF2-40B4-BE49-F238E27FC236}">
                <a16:creationId xmlns:a16="http://schemas.microsoft.com/office/drawing/2014/main" id="{1CE16D95-5BF0-4A86-A82F-C06279F99B44}"/>
              </a:ext>
            </a:extLst>
          </p:cNvPr>
          <p:cNvSpPr/>
          <p:nvPr/>
        </p:nvSpPr>
        <p:spPr>
          <a:xfrm>
            <a:off x="8104329" y="2409896"/>
            <a:ext cx="2765991" cy="2414703"/>
          </a:xfrm>
          <a:prstGeom prst="triangle">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cxnSp>
        <p:nvCxnSpPr>
          <p:cNvPr id="13" name="Connector: Elbow 12">
            <a:extLst>
              <a:ext uri="{FF2B5EF4-FFF2-40B4-BE49-F238E27FC236}">
                <a16:creationId xmlns:a16="http://schemas.microsoft.com/office/drawing/2014/main" id="{73BCE2EE-889E-4B4D-941D-580CCD516578}"/>
              </a:ext>
            </a:extLst>
          </p:cNvPr>
          <p:cNvCxnSpPr>
            <a:cxnSpLocks/>
            <a:stCxn id="28" idx="3"/>
            <a:endCxn id="7" idx="3"/>
          </p:cNvCxnSpPr>
          <p:nvPr/>
        </p:nvCxnSpPr>
        <p:spPr>
          <a:xfrm flipH="1" flipV="1">
            <a:off x="5035953" y="3995989"/>
            <a:ext cx="1791725" cy="1399925"/>
          </a:xfrm>
          <a:prstGeom prst="bentConnector3">
            <a:avLst>
              <a:gd name="adj1" fmla="val -1275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9" name="Connector: Elbow 38">
            <a:extLst>
              <a:ext uri="{FF2B5EF4-FFF2-40B4-BE49-F238E27FC236}">
                <a16:creationId xmlns:a16="http://schemas.microsoft.com/office/drawing/2014/main" id="{206855B3-B965-4774-B557-7F8F815EF607}"/>
              </a:ext>
            </a:extLst>
          </p:cNvPr>
          <p:cNvCxnSpPr>
            <a:cxnSpLocks/>
            <a:stCxn id="29" idx="3"/>
          </p:cNvCxnSpPr>
          <p:nvPr/>
        </p:nvCxnSpPr>
        <p:spPr>
          <a:xfrm flipH="1" flipV="1">
            <a:off x="5044461" y="3995988"/>
            <a:ext cx="1783217" cy="1769000"/>
          </a:xfrm>
          <a:prstGeom prst="bentConnector3">
            <a:avLst>
              <a:gd name="adj1" fmla="val -1282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6" name="Connector: Elbow 45">
            <a:extLst>
              <a:ext uri="{FF2B5EF4-FFF2-40B4-BE49-F238E27FC236}">
                <a16:creationId xmlns:a16="http://schemas.microsoft.com/office/drawing/2014/main" id="{F6007219-877C-483F-97F6-B26AE689A4A8}"/>
              </a:ext>
            </a:extLst>
          </p:cNvPr>
          <p:cNvCxnSpPr>
            <a:cxnSpLocks/>
            <a:stCxn id="7" idx="0"/>
          </p:cNvCxnSpPr>
          <p:nvPr/>
        </p:nvCxnSpPr>
        <p:spPr>
          <a:xfrm rot="5400000" flipH="1" flipV="1">
            <a:off x="6001659" y="1479889"/>
            <a:ext cx="188684" cy="3655430"/>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1473EF1A-3F00-44EA-83FE-AF3F5BAAA6EF}"/>
              </a:ext>
            </a:extLst>
          </p:cNvPr>
          <p:cNvSpPr txBox="1"/>
          <p:nvPr/>
        </p:nvSpPr>
        <p:spPr>
          <a:xfrm>
            <a:off x="7923716" y="2811224"/>
            <a:ext cx="3036336" cy="532291"/>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1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OPTIMISATION SOLVER </a:t>
            </a:r>
          </a:p>
          <a:p>
            <a:r>
              <a:rPr lang="en-GB"/>
              <a:t>(ITERATIONS TO AUTOMATE) </a:t>
            </a:r>
            <a:endParaRPr lang="en-GB" dirty="0"/>
          </a:p>
        </p:txBody>
      </p:sp>
      <p:cxnSp>
        <p:nvCxnSpPr>
          <p:cNvPr id="48" name="Connector: Elbow 47">
            <a:extLst>
              <a:ext uri="{FF2B5EF4-FFF2-40B4-BE49-F238E27FC236}">
                <a16:creationId xmlns:a16="http://schemas.microsoft.com/office/drawing/2014/main" id="{01B7FEAB-DD54-4B2D-B6BB-7C3D8AA37472}"/>
              </a:ext>
            </a:extLst>
          </p:cNvPr>
          <p:cNvCxnSpPr>
            <a:cxnSpLocks/>
            <a:stCxn id="6" idx="3"/>
          </p:cNvCxnSpPr>
          <p:nvPr/>
        </p:nvCxnSpPr>
        <p:spPr>
          <a:xfrm rot="5400000" flipH="1">
            <a:off x="6851589" y="2188863"/>
            <a:ext cx="828610" cy="4442862"/>
          </a:xfrm>
          <a:prstGeom prst="bentConnector4">
            <a:avLst>
              <a:gd name="adj1" fmla="val -27588"/>
              <a:gd name="adj2" fmla="val 40583"/>
            </a:avLst>
          </a:prstGeom>
          <a:ln>
            <a:tailEnd type="triangle"/>
          </a:ln>
        </p:spPr>
        <p:style>
          <a:lnRef idx="1">
            <a:schemeClr val="accent3"/>
          </a:lnRef>
          <a:fillRef idx="0">
            <a:schemeClr val="accent3"/>
          </a:fillRef>
          <a:effectRef idx="0">
            <a:schemeClr val="accent3"/>
          </a:effectRef>
          <a:fontRef idx="minor">
            <a:schemeClr val="tx1"/>
          </a:fontRef>
        </p:style>
      </p:cxnSp>
      <p:pic>
        <p:nvPicPr>
          <p:cNvPr id="5122" name="Picture 2" descr="Image result for azure function Icon">
            <a:extLst>
              <a:ext uri="{FF2B5EF4-FFF2-40B4-BE49-F238E27FC236}">
                <a16:creationId xmlns:a16="http://schemas.microsoft.com/office/drawing/2014/main" id="{F28EF58D-651C-4805-8107-78C830B30D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1346" y="3773938"/>
            <a:ext cx="533889" cy="53388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azure function Icon">
            <a:extLst>
              <a:ext uri="{FF2B5EF4-FFF2-40B4-BE49-F238E27FC236}">
                <a16:creationId xmlns:a16="http://schemas.microsoft.com/office/drawing/2014/main" id="{3241B27A-09D5-4D61-9203-CF070F17EC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2559" y="7704305"/>
            <a:ext cx="119660" cy="1196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xcel Icon">
            <a:extLst>
              <a:ext uri="{FF2B5EF4-FFF2-40B4-BE49-F238E27FC236}">
                <a16:creationId xmlns:a16="http://schemas.microsoft.com/office/drawing/2014/main" id="{960EE060-EFE0-4434-9EED-894AC6EF58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0808" y="3552834"/>
            <a:ext cx="1093034" cy="10930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azure function Icon">
            <a:extLst>
              <a:ext uri="{FF2B5EF4-FFF2-40B4-BE49-F238E27FC236}">
                <a16:creationId xmlns:a16="http://schemas.microsoft.com/office/drawing/2014/main" id="{AA0692D7-83E3-417B-9E1F-2463F1FB0B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137" y="5148898"/>
            <a:ext cx="533889" cy="533889"/>
          </a:xfrm>
          <a:prstGeom prst="rect">
            <a:avLst/>
          </a:prstGeom>
          <a:noFill/>
          <a:extLst>
            <a:ext uri="{909E8E84-426E-40DD-AFC4-6F175D3DCCD1}">
              <a14:hiddenFill xmlns:a14="http://schemas.microsoft.com/office/drawing/2010/main">
                <a:solidFill>
                  <a:srgbClr val="FFFFFF"/>
                </a:solidFill>
              </a14:hiddenFill>
            </a:ext>
          </a:extLst>
        </p:spPr>
      </p:pic>
      <p:pic>
        <p:nvPicPr>
          <p:cNvPr id="31" name="Graphic 30" descr="Male profile with solid fill">
            <a:extLst>
              <a:ext uri="{FF2B5EF4-FFF2-40B4-BE49-F238E27FC236}">
                <a16:creationId xmlns:a16="http://schemas.microsoft.com/office/drawing/2014/main" id="{55FC9E1D-F1DC-409C-83B2-BEF3A9F578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66173" y="3584900"/>
            <a:ext cx="670121" cy="670121"/>
          </a:xfrm>
          <a:prstGeom prst="rect">
            <a:avLst/>
          </a:prstGeom>
        </p:spPr>
      </p:pic>
      <p:pic>
        <p:nvPicPr>
          <p:cNvPr id="7169" name="Graphic 7168" descr="Head with gears with solid fill">
            <a:extLst>
              <a:ext uri="{FF2B5EF4-FFF2-40B4-BE49-F238E27FC236}">
                <a16:creationId xmlns:a16="http://schemas.microsoft.com/office/drawing/2014/main" id="{46942514-B7C7-4165-96D1-362AB97E62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81841" y="3427470"/>
            <a:ext cx="780553" cy="780553"/>
          </a:xfrm>
          <a:prstGeom prst="rect">
            <a:avLst/>
          </a:prstGeom>
        </p:spPr>
      </p:pic>
    </p:spTree>
    <p:extLst>
      <p:ext uri="{BB962C8B-B14F-4D97-AF65-F5344CB8AC3E}">
        <p14:creationId xmlns:p14="http://schemas.microsoft.com/office/powerpoint/2010/main" val="560314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Database Design</a:t>
            </a:r>
          </a:p>
        </p:txBody>
      </p:sp>
      <p:sp>
        <p:nvSpPr>
          <p:cNvPr id="3" name="TextBox 2">
            <a:extLst>
              <a:ext uri="{FF2B5EF4-FFF2-40B4-BE49-F238E27FC236}">
                <a16:creationId xmlns:a16="http://schemas.microsoft.com/office/drawing/2014/main" id="{5CBEC6F8-4FD7-4EB3-9AC6-02F3DFA8A02A}"/>
              </a:ext>
            </a:extLst>
          </p:cNvPr>
          <p:cNvSpPr txBox="1"/>
          <p:nvPr/>
        </p:nvSpPr>
        <p:spPr>
          <a:xfrm>
            <a:off x="807195" y="1860305"/>
            <a:ext cx="1507184" cy="2306245"/>
          </a:xfrm>
          <a:prstGeom prst="rect">
            <a:avLst/>
          </a:prstGeom>
          <a:solidFill>
            <a:srgbClr val="5CC6D6"/>
          </a:solidFill>
        </p:spPr>
        <p:txBody>
          <a:bodyPr wrap="square" rtlCol="0">
            <a:spAutoFit/>
          </a:bodyPr>
          <a:lstStyle/>
          <a:p>
            <a:r>
              <a:rPr lang="en-GB" sz="1000" b="1" u="sng" dirty="0"/>
              <a:t>Asset</a:t>
            </a:r>
          </a:p>
          <a:p>
            <a:pPr marL="171450" indent="-171450">
              <a:buFont typeface="Arial" panose="020B0604020202020204" pitchFamily="34" charset="0"/>
              <a:buChar char="•"/>
            </a:pPr>
            <a:r>
              <a:rPr lang="en-GB" sz="1000" dirty="0"/>
              <a:t>Asset ID*</a:t>
            </a:r>
          </a:p>
          <a:p>
            <a:pPr marL="171450" indent="-171450">
              <a:buFont typeface="Arial" panose="020B0604020202020204" pitchFamily="34" charset="0"/>
              <a:buChar char="•"/>
            </a:pPr>
            <a:r>
              <a:rPr lang="en-GB" sz="1000" dirty="0"/>
              <a:t>Name</a:t>
            </a:r>
          </a:p>
          <a:p>
            <a:pPr marL="171450" indent="-171450">
              <a:buFont typeface="Arial" panose="020B0604020202020204" pitchFamily="34" charset="0"/>
              <a:buChar char="•"/>
            </a:pPr>
            <a:r>
              <a:rPr lang="en-GB" sz="1000" dirty="0"/>
              <a:t>Location Name</a:t>
            </a:r>
          </a:p>
          <a:p>
            <a:pPr marL="171450" indent="-171450">
              <a:buFont typeface="Arial" panose="020B0604020202020204" pitchFamily="34" charset="0"/>
              <a:buChar char="•"/>
            </a:pPr>
            <a:r>
              <a:rPr lang="en-GB" sz="1000" dirty="0"/>
              <a:t>Location Long</a:t>
            </a:r>
          </a:p>
          <a:p>
            <a:pPr marL="171450" indent="-171450">
              <a:buFont typeface="Arial" panose="020B0604020202020204" pitchFamily="34" charset="0"/>
              <a:buChar char="•"/>
            </a:pPr>
            <a:r>
              <a:rPr lang="en-GB" sz="1000" dirty="0"/>
              <a:t>Location Lat</a:t>
            </a:r>
          </a:p>
          <a:p>
            <a:pPr marL="171450" indent="-171450">
              <a:buFont typeface="Arial" panose="020B0604020202020204" pitchFamily="34" charset="0"/>
              <a:buChar char="•"/>
            </a:pPr>
            <a:r>
              <a:rPr lang="en-GB" sz="1000" dirty="0"/>
              <a:t>Type (BATTERY, SOLAR, SUBSTATION, WEATHER STATION</a:t>
            </a:r>
          </a:p>
          <a:p>
            <a:pPr marL="171450" indent="-171450">
              <a:buFont typeface="Arial" panose="020B0604020202020204" pitchFamily="34" charset="0"/>
              <a:buChar char="•"/>
            </a:pPr>
            <a:r>
              <a:rPr lang="en-GB" sz="1000" dirty="0"/>
              <a:t>Capacity MWh</a:t>
            </a:r>
          </a:p>
          <a:p>
            <a:pPr marL="171450" indent="-171450">
              <a:buFont typeface="Arial" panose="020B0604020202020204" pitchFamily="34" charset="0"/>
              <a:buChar char="•"/>
            </a:pPr>
            <a:r>
              <a:rPr lang="en-GB" sz="1000" dirty="0"/>
              <a:t>Power MW</a:t>
            </a:r>
          </a:p>
          <a:p>
            <a:pPr marL="171450" indent="-171450">
              <a:buFont typeface="Arial" panose="020B0604020202020204" pitchFamily="34" charset="0"/>
              <a:buChar char="•"/>
            </a:pPr>
            <a:r>
              <a:rPr lang="en-GB" sz="1000" dirty="0"/>
              <a:t>Created Date</a:t>
            </a:r>
          </a:p>
          <a:p>
            <a:pPr marL="171450" indent="-171450">
              <a:buFont typeface="Arial" panose="020B0604020202020204" pitchFamily="34" charset="0"/>
              <a:buChar char="•"/>
            </a:pPr>
            <a:r>
              <a:rPr lang="en-GB" sz="1000" dirty="0"/>
              <a:t>Created By</a:t>
            </a:r>
          </a:p>
        </p:txBody>
      </p:sp>
      <p:sp>
        <p:nvSpPr>
          <p:cNvPr id="4" name="TextBox 3">
            <a:extLst>
              <a:ext uri="{FF2B5EF4-FFF2-40B4-BE49-F238E27FC236}">
                <a16:creationId xmlns:a16="http://schemas.microsoft.com/office/drawing/2014/main" id="{754A1026-FA3D-4339-8219-0DC5D8F3E3D1}"/>
              </a:ext>
            </a:extLst>
          </p:cNvPr>
          <p:cNvSpPr txBox="1"/>
          <p:nvPr/>
        </p:nvSpPr>
        <p:spPr>
          <a:xfrm>
            <a:off x="2526687" y="1860305"/>
            <a:ext cx="1507184" cy="1477328"/>
          </a:xfrm>
          <a:prstGeom prst="rect">
            <a:avLst/>
          </a:prstGeom>
          <a:solidFill>
            <a:srgbClr val="5CC6D6"/>
          </a:solidFill>
        </p:spPr>
        <p:txBody>
          <a:bodyPr wrap="square" rtlCol="0">
            <a:spAutoFit/>
          </a:bodyPr>
          <a:lstStyle/>
          <a:p>
            <a:r>
              <a:rPr lang="en-GB" sz="1000" b="1" u="sng" dirty="0"/>
              <a:t>Calendar</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a:t>Clock changes</a:t>
            </a:r>
          </a:p>
          <a:p>
            <a:pPr marL="171450" indent="-171450">
              <a:buFont typeface="Arial" panose="020B0604020202020204" pitchFamily="34" charset="0"/>
              <a:buChar char="•"/>
            </a:pPr>
            <a:r>
              <a:rPr lang="en-GB" sz="1000" dirty="0"/>
              <a:t>Mapping to Local</a:t>
            </a:r>
          </a:p>
          <a:p>
            <a:pPr marL="171450" indent="-171450">
              <a:buFont typeface="Arial" panose="020B0604020202020204" pitchFamily="34" charset="0"/>
              <a:buChar char="•"/>
            </a:pPr>
            <a:r>
              <a:rPr lang="en-GB" sz="1000" dirty="0"/>
              <a:t>Settlement Period Mapping</a:t>
            </a:r>
          </a:p>
          <a:p>
            <a:pPr marL="171450" indent="-171450">
              <a:buFont typeface="Arial" panose="020B0604020202020204" pitchFamily="34" charset="0"/>
              <a:buChar char="•"/>
            </a:pPr>
            <a:r>
              <a:rPr lang="en-GB" sz="1000" dirty="0"/>
              <a:t>List by weeks</a:t>
            </a:r>
          </a:p>
          <a:p>
            <a:pPr marL="171450" indent="-171450">
              <a:buFont typeface="Arial" panose="020B0604020202020204" pitchFamily="34" charset="0"/>
              <a:buChar char="•"/>
            </a:pPr>
            <a:r>
              <a:rPr lang="en-GB" sz="1000" dirty="0"/>
              <a:t>WD / NWD</a:t>
            </a:r>
          </a:p>
          <a:p>
            <a:pPr marL="171450" indent="-171450">
              <a:buFont typeface="Arial" panose="020B0604020202020204" pitchFamily="34" charset="0"/>
              <a:buChar char="•"/>
            </a:pPr>
            <a:r>
              <a:rPr lang="en-GB" sz="1000" dirty="0"/>
              <a:t>Holidays</a:t>
            </a:r>
          </a:p>
        </p:txBody>
      </p:sp>
      <p:sp>
        <p:nvSpPr>
          <p:cNvPr id="5" name="TextBox 4">
            <a:extLst>
              <a:ext uri="{FF2B5EF4-FFF2-40B4-BE49-F238E27FC236}">
                <a16:creationId xmlns:a16="http://schemas.microsoft.com/office/drawing/2014/main" id="{70612AE6-DF3A-426D-8F20-AF6E9A6943FF}"/>
              </a:ext>
            </a:extLst>
          </p:cNvPr>
          <p:cNvSpPr txBox="1"/>
          <p:nvPr/>
        </p:nvSpPr>
        <p:spPr>
          <a:xfrm>
            <a:off x="4246180" y="1860305"/>
            <a:ext cx="1605978" cy="400110"/>
          </a:xfrm>
          <a:prstGeom prst="rect">
            <a:avLst/>
          </a:prstGeom>
          <a:solidFill>
            <a:srgbClr val="5CC6D6"/>
          </a:solidFill>
        </p:spPr>
        <p:txBody>
          <a:bodyPr wrap="square" rtlCol="0">
            <a:spAutoFit/>
          </a:bodyPr>
          <a:lstStyle/>
          <a:p>
            <a:r>
              <a:rPr lang="en-GB" sz="1000" b="1" u="sng" dirty="0"/>
              <a:t>Demand Training Data</a:t>
            </a:r>
          </a:p>
          <a:p>
            <a:pPr marL="171450" indent="-171450">
              <a:buFont typeface="Arial" panose="020B0604020202020204" pitchFamily="34" charset="0"/>
              <a:buChar char="•"/>
            </a:pPr>
            <a:r>
              <a:rPr lang="en-GB" sz="1000" dirty="0" err="1"/>
              <a:t>dateTimeUTC</a:t>
            </a:r>
            <a:endParaRPr lang="en-GB" sz="1000" dirty="0"/>
          </a:p>
        </p:txBody>
      </p:sp>
      <p:sp>
        <p:nvSpPr>
          <p:cNvPr id="6" name="TextBox 5">
            <a:extLst>
              <a:ext uri="{FF2B5EF4-FFF2-40B4-BE49-F238E27FC236}">
                <a16:creationId xmlns:a16="http://schemas.microsoft.com/office/drawing/2014/main" id="{4AB607C9-7BC7-45DB-8619-29E2CDA4E9C3}"/>
              </a:ext>
            </a:extLst>
          </p:cNvPr>
          <p:cNvSpPr txBox="1"/>
          <p:nvPr/>
        </p:nvSpPr>
        <p:spPr>
          <a:xfrm>
            <a:off x="4246179" y="2454029"/>
            <a:ext cx="1605979" cy="400110"/>
          </a:xfrm>
          <a:prstGeom prst="rect">
            <a:avLst/>
          </a:prstGeom>
          <a:solidFill>
            <a:srgbClr val="5CC6D6"/>
          </a:solidFill>
        </p:spPr>
        <p:txBody>
          <a:bodyPr wrap="square" rtlCol="0">
            <a:spAutoFit/>
          </a:bodyPr>
          <a:lstStyle/>
          <a:p>
            <a:r>
              <a:rPr lang="en-GB" sz="1000" b="1" u="sng" dirty="0"/>
              <a:t>PV Training Data</a:t>
            </a:r>
          </a:p>
          <a:p>
            <a:pPr marL="171450" indent="-171450">
              <a:buFont typeface="Arial" panose="020B0604020202020204" pitchFamily="34" charset="0"/>
              <a:buChar char="•"/>
            </a:pPr>
            <a:r>
              <a:rPr lang="en-GB" sz="1000" dirty="0" err="1"/>
              <a:t>dateTimeUTC</a:t>
            </a:r>
            <a:endParaRPr lang="en-GB" sz="1000" dirty="0"/>
          </a:p>
        </p:txBody>
      </p:sp>
      <p:sp>
        <p:nvSpPr>
          <p:cNvPr id="7" name="TextBox 6">
            <a:extLst>
              <a:ext uri="{FF2B5EF4-FFF2-40B4-BE49-F238E27FC236}">
                <a16:creationId xmlns:a16="http://schemas.microsoft.com/office/drawing/2014/main" id="{747699DE-E767-4574-AF3F-8AF243656E51}"/>
              </a:ext>
            </a:extLst>
          </p:cNvPr>
          <p:cNvSpPr txBox="1"/>
          <p:nvPr/>
        </p:nvSpPr>
        <p:spPr>
          <a:xfrm>
            <a:off x="4246179" y="3005521"/>
            <a:ext cx="1605980" cy="400110"/>
          </a:xfrm>
          <a:prstGeom prst="rect">
            <a:avLst/>
          </a:prstGeom>
          <a:solidFill>
            <a:srgbClr val="5CC6D6"/>
          </a:solidFill>
        </p:spPr>
        <p:txBody>
          <a:bodyPr wrap="square" rtlCol="0">
            <a:spAutoFit/>
          </a:bodyPr>
          <a:lstStyle/>
          <a:p>
            <a:r>
              <a:rPr lang="en-GB" sz="1000" b="1" u="sng" dirty="0"/>
              <a:t>Weather Training Data</a:t>
            </a:r>
          </a:p>
          <a:p>
            <a:pPr marL="171450" indent="-171450">
              <a:buFont typeface="Arial" panose="020B0604020202020204" pitchFamily="34" charset="0"/>
              <a:buChar char="•"/>
            </a:pPr>
            <a:r>
              <a:rPr lang="en-GB" sz="1000" dirty="0" err="1"/>
              <a:t>dateTimeUTC</a:t>
            </a:r>
            <a:endParaRPr lang="en-GB" sz="1000" dirty="0"/>
          </a:p>
        </p:txBody>
      </p:sp>
      <p:sp>
        <p:nvSpPr>
          <p:cNvPr id="8" name="TextBox 7">
            <a:extLst>
              <a:ext uri="{FF2B5EF4-FFF2-40B4-BE49-F238E27FC236}">
                <a16:creationId xmlns:a16="http://schemas.microsoft.com/office/drawing/2014/main" id="{3399E41F-86F0-43DA-8BA8-CC116E3CBB68}"/>
              </a:ext>
            </a:extLst>
          </p:cNvPr>
          <p:cNvSpPr txBox="1"/>
          <p:nvPr/>
        </p:nvSpPr>
        <p:spPr>
          <a:xfrm>
            <a:off x="6044499" y="3005521"/>
            <a:ext cx="1605980" cy="400110"/>
          </a:xfrm>
          <a:prstGeom prst="rect">
            <a:avLst/>
          </a:prstGeom>
          <a:solidFill>
            <a:srgbClr val="F8D22F"/>
          </a:solidFill>
        </p:spPr>
        <p:txBody>
          <a:bodyPr wrap="square" rtlCol="0">
            <a:spAutoFit/>
          </a:bodyPr>
          <a:lstStyle/>
          <a:p>
            <a:r>
              <a:rPr lang="en-GB" sz="1000" b="1" u="sng" dirty="0"/>
              <a:t>Weather Forecast</a:t>
            </a:r>
          </a:p>
          <a:p>
            <a:pPr marL="171450" indent="-171450">
              <a:buFont typeface="Arial" panose="020B0604020202020204" pitchFamily="34" charset="0"/>
              <a:buChar char="•"/>
            </a:pPr>
            <a:r>
              <a:rPr lang="en-GB" sz="1000" dirty="0" err="1"/>
              <a:t>dateTimeUTC</a:t>
            </a:r>
            <a:endParaRPr lang="en-GB" sz="1000" dirty="0"/>
          </a:p>
        </p:txBody>
      </p:sp>
      <p:sp>
        <p:nvSpPr>
          <p:cNvPr id="9" name="TextBox 8">
            <a:extLst>
              <a:ext uri="{FF2B5EF4-FFF2-40B4-BE49-F238E27FC236}">
                <a16:creationId xmlns:a16="http://schemas.microsoft.com/office/drawing/2014/main" id="{BA3ED545-9CB5-483D-8EB5-A5BCC5889DC0}"/>
              </a:ext>
            </a:extLst>
          </p:cNvPr>
          <p:cNvSpPr txBox="1"/>
          <p:nvPr/>
        </p:nvSpPr>
        <p:spPr>
          <a:xfrm>
            <a:off x="6044499" y="2536374"/>
            <a:ext cx="1605980" cy="400110"/>
          </a:xfrm>
          <a:prstGeom prst="rect">
            <a:avLst/>
          </a:prstGeom>
          <a:solidFill>
            <a:srgbClr val="F8D22F"/>
          </a:solidFill>
        </p:spPr>
        <p:txBody>
          <a:bodyPr wrap="square" rtlCol="0">
            <a:spAutoFit/>
          </a:bodyPr>
          <a:lstStyle/>
          <a:p>
            <a:r>
              <a:rPr lang="en-GB" sz="1000" b="1" u="sng" dirty="0"/>
              <a:t>PV Forecasts</a:t>
            </a:r>
          </a:p>
          <a:p>
            <a:pPr marL="171450" indent="-171450">
              <a:buFont typeface="Arial" panose="020B0604020202020204" pitchFamily="34" charset="0"/>
              <a:buChar char="•"/>
            </a:pPr>
            <a:r>
              <a:rPr lang="en-GB" sz="1000" dirty="0" err="1"/>
              <a:t>dateTimeUTC</a:t>
            </a:r>
            <a:endParaRPr lang="en-GB" sz="1000" dirty="0"/>
          </a:p>
        </p:txBody>
      </p:sp>
      <p:sp>
        <p:nvSpPr>
          <p:cNvPr id="10" name="TextBox 9">
            <a:extLst>
              <a:ext uri="{FF2B5EF4-FFF2-40B4-BE49-F238E27FC236}">
                <a16:creationId xmlns:a16="http://schemas.microsoft.com/office/drawing/2014/main" id="{A2B0C111-C113-463F-BC3B-EF4887D55E53}"/>
              </a:ext>
            </a:extLst>
          </p:cNvPr>
          <p:cNvSpPr txBox="1"/>
          <p:nvPr/>
        </p:nvSpPr>
        <p:spPr>
          <a:xfrm>
            <a:off x="6044499" y="1860305"/>
            <a:ext cx="1605980" cy="861774"/>
          </a:xfrm>
          <a:prstGeom prst="rect">
            <a:avLst/>
          </a:prstGeom>
          <a:solidFill>
            <a:srgbClr val="F8D22F"/>
          </a:solidFill>
        </p:spPr>
        <p:txBody>
          <a:bodyPr wrap="square" rtlCol="0">
            <a:spAutoFit/>
          </a:bodyPr>
          <a:lstStyle/>
          <a:p>
            <a:r>
              <a:rPr lang="en-GB" sz="1000" b="1" u="sng" dirty="0"/>
              <a:t>Demand &amp; PV Forecasts</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err="1"/>
              <a:t>DemandMW</a:t>
            </a:r>
            <a:endParaRPr lang="en-GB" sz="1000" dirty="0"/>
          </a:p>
          <a:p>
            <a:pPr marL="171450" indent="-171450">
              <a:buFont typeface="Arial" panose="020B0604020202020204" pitchFamily="34" charset="0"/>
              <a:buChar char="•"/>
            </a:pPr>
            <a:endParaRPr lang="en-GB" sz="1000" dirty="0"/>
          </a:p>
        </p:txBody>
      </p:sp>
      <p:sp>
        <p:nvSpPr>
          <p:cNvPr id="11" name="TextBox 10">
            <a:extLst>
              <a:ext uri="{FF2B5EF4-FFF2-40B4-BE49-F238E27FC236}">
                <a16:creationId xmlns:a16="http://schemas.microsoft.com/office/drawing/2014/main" id="{DCFDC488-66E3-4E82-9C7E-33BDEEACA1B6}"/>
              </a:ext>
            </a:extLst>
          </p:cNvPr>
          <p:cNvSpPr txBox="1"/>
          <p:nvPr/>
        </p:nvSpPr>
        <p:spPr>
          <a:xfrm>
            <a:off x="7842820" y="1864780"/>
            <a:ext cx="1605980" cy="246221"/>
          </a:xfrm>
          <a:prstGeom prst="rect">
            <a:avLst/>
          </a:prstGeom>
          <a:solidFill>
            <a:srgbClr val="F8D22F"/>
          </a:solidFill>
        </p:spPr>
        <p:txBody>
          <a:bodyPr wrap="square" rtlCol="0">
            <a:spAutoFit/>
          </a:bodyPr>
          <a:lstStyle/>
          <a:p>
            <a:r>
              <a:rPr lang="en-GB" sz="1000" b="1" u="sng" dirty="0" err="1"/>
              <a:t>Otpimisation</a:t>
            </a:r>
            <a:r>
              <a:rPr lang="en-GB" sz="1000" b="1" u="sng" dirty="0"/>
              <a:t> Results</a:t>
            </a:r>
          </a:p>
        </p:txBody>
      </p:sp>
      <p:pic>
        <p:nvPicPr>
          <p:cNvPr id="13" name="Picture 12">
            <a:extLst>
              <a:ext uri="{FF2B5EF4-FFF2-40B4-BE49-F238E27FC236}">
                <a16:creationId xmlns:a16="http://schemas.microsoft.com/office/drawing/2014/main" id="{4CEEABF0-0A82-4C3D-88EA-19F7D3946FB4}"/>
              </a:ext>
            </a:extLst>
          </p:cNvPr>
          <p:cNvPicPr>
            <a:picLocks noChangeAspect="1"/>
          </p:cNvPicPr>
          <p:nvPr/>
        </p:nvPicPr>
        <p:blipFill rotWithShape="1">
          <a:blip r:embed="rId2"/>
          <a:srcRect t="18252" r="79866" b="28658"/>
          <a:stretch/>
        </p:blipFill>
        <p:spPr>
          <a:xfrm>
            <a:off x="8760765" y="3013427"/>
            <a:ext cx="2565121" cy="3140639"/>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A71147D-3643-4DE8-9343-C61EA66B86E5}"/>
              </a:ext>
            </a:extLst>
          </p:cNvPr>
          <p:cNvSpPr txBox="1"/>
          <p:nvPr/>
        </p:nvSpPr>
        <p:spPr>
          <a:xfrm>
            <a:off x="2526687" y="3458664"/>
            <a:ext cx="1507184" cy="707886"/>
          </a:xfrm>
          <a:prstGeom prst="rect">
            <a:avLst/>
          </a:prstGeom>
          <a:solidFill>
            <a:srgbClr val="5CC6D6"/>
          </a:solidFill>
        </p:spPr>
        <p:txBody>
          <a:bodyPr wrap="square" rtlCol="0">
            <a:spAutoFit/>
          </a:bodyPr>
          <a:lstStyle/>
          <a:p>
            <a:r>
              <a:rPr lang="en-GB" sz="1000" b="1" u="sng" dirty="0"/>
              <a:t>Task List</a:t>
            </a:r>
          </a:p>
          <a:p>
            <a:pPr marL="171450" indent="-171450">
              <a:buFont typeface="Arial" panose="020B0604020202020204" pitchFamily="34" charset="0"/>
              <a:buChar char="•"/>
            </a:pPr>
            <a:r>
              <a:rPr lang="en-GB" sz="1000" dirty="0"/>
              <a:t>Task</a:t>
            </a:r>
          </a:p>
          <a:p>
            <a:pPr marL="171450" indent="-171450">
              <a:buFont typeface="Arial" panose="020B0604020202020204" pitchFamily="34" charset="0"/>
              <a:buChar char="•"/>
            </a:pPr>
            <a:r>
              <a:rPr lang="en-GB" sz="1000" dirty="0"/>
              <a:t>From Date</a:t>
            </a:r>
          </a:p>
          <a:p>
            <a:pPr marL="171450" indent="-171450">
              <a:buFont typeface="Arial" panose="020B0604020202020204" pitchFamily="34" charset="0"/>
              <a:buChar char="•"/>
            </a:pPr>
            <a:r>
              <a:rPr lang="en-GB" sz="1000" dirty="0"/>
              <a:t>To Date</a:t>
            </a:r>
          </a:p>
        </p:txBody>
      </p:sp>
    </p:spTree>
    <p:extLst>
      <p:ext uri="{BB962C8B-B14F-4D97-AF65-F5344CB8AC3E}">
        <p14:creationId xmlns:p14="http://schemas.microsoft.com/office/powerpoint/2010/main" val="902923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IMPLEMENTATION</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Progress To Date</a:t>
            </a:r>
          </a:p>
        </p:txBody>
      </p:sp>
    </p:spTree>
    <p:extLst>
      <p:ext uri="{BB962C8B-B14F-4D97-AF65-F5344CB8AC3E}">
        <p14:creationId xmlns:p14="http://schemas.microsoft.com/office/powerpoint/2010/main" val="355454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985AE4-9CAD-4B0E-8DC9-2D587D85ACD3}"/>
              </a:ext>
            </a:extLst>
          </p:cNvPr>
          <p:cNvPicPr>
            <a:picLocks noChangeAspect="1"/>
          </p:cNvPicPr>
          <p:nvPr/>
        </p:nvPicPr>
        <p:blipFill>
          <a:blip r:embed="rId2"/>
          <a:stretch>
            <a:fillRect/>
          </a:stretch>
        </p:blipFill>
        <p:spPr>
          <a:xfrm>
            <a:off x="372944" y="327275"/>
            <a:ext cx="11446111" cy="6203449"/>
          </a:xfrm>
          <a:prstGeom prst="rect">
            <a:avLst/>
          </a:prstGeom>
        </p:spPr>
      </p:pic>
    </p:spTree>
    <p:extLst>
      <p:ext uri="{BB962C8B-B14F-4D97-AF65-F5344CB8AC3E}">
        <p14:creationId xmlns:p14="http://schemas.microsoft.com/office/powerpoint/2010/main" val="397782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9EB2-0678-4B47-870F-812547BCF2E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96B3B3F-FADD-465C-813A-32AD579FAA3E}"/>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4DE02924-92B0-4C24-8479-5871AA36D8EB}"/>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4724D067-0A3C-47C7-B436-A5CB6A95BAC6}"/>
              </a:ext>
            </a:extLst>
          </p:cNvPr>
          <p:cNvSpPr/>
          <p:nvPr/>
        </p:nvSpPr>
        <p:spPr>
          <a:xfrm>
            <a:off x="8438866" y="706260"/>
            <a:ext cx="500418" cy="11737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5" name="TextBox 4">
            <a:extLst>
              <a:ext uri="{FF2B5EF4-FFF2-40B4-BE49-F238E27FC236}">
                <a16:creationId xmlns:a16="http://schemas.microsoft.com/office/drawing/2014/main" id="{0CC1C4FA-8F11-46E3-9316-D5D7687C59E9}"/>
              </a:ext>
            </a:extLst>
          </p:cNvPr>
          <p:cNvSpPr txBox="1"/>
          <p:nvPr/>
        </p:nvSpPr>
        <p:spPr>
          <a:xfrm>
            <a:off x="9054153" y="642594"/>
            <a:ext cx="2447498" cy="461665"/>
          </a:xfrm>
          <a:prstGeom prst="rect">
            <a:avLst/>
          </a:prstGeom>
          <a:noFill/>
        </p:spPr>
        <p:txBody>
          <a:bodyPr wrap="square" rtlCol="0">
            <a:spAutoFit/>
          </a:bodyPr>
          <a:lstStyle/>
          <a:p>
            <a:r>
              <a:rPr lang="en-GB" sz="1200" dirty="0">
                <a:solidFill>
                  <a:srgbClr val="FF0000"/>
                </a:solidFill>
              </a:rPr>
              <a:t>Obvious data errors for cleaning</a:t>
            </a:r>
          </a:p>
        </p:txBody>
      </p:sp>
    </p:spTree>
    <p:extLst>
      <p:ext uri="{BB962C8B-B14F-4D97-AF65-F5344CB8AC3E}">
        <p14:creationId xmlns:p14="http://schemas.microsoft.com/office/powerpoint/2010/main" val="21611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BAE339-2AC4-491C-86DD-92ECA961442E}"/>
              </a:ext>
            </a:extLst>
          </p:cNvPr>
          <p:cNvPicPr>
            <a:picLocks noChangeAspect="1"/>
          </p:cNvPicPr>
          <p:nvPr/>
        </p:nvPicPr>
        <p:blipFill rotWithShape="1">
          <a:blip r:embed="rId2"/>
          <a:srcRect l="7425" t="25889" r="50107" b="27689"/>
          <a:stretch/>
        </p:blipFill>
        <p:spPr>
          <a:xfrm>
            <a:off x="655406" y="4140474"/>
            <a:ext cx="4868831" cy="2149780"/>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2"/>
          <a:srcRect t="1471" r="31106" b="84091"/>
          <a:stretch/>
        </p:blipFill>
        <p:spPr>
          <a:xfrm>
            <a:off x="1965438" y="1406284"/>
            <a:ext cx="6089421" cy="477546"/>
          </a:xfrm>
          <a:prstGeom prst="rect">
            <a:avLst/>
          </a:prstGeom>
        </p:spPr>
      </p:pic>
      <p:pic>
        <p:nvPicPr>
          <p:cNvPr id="24" name="Picture 23">
            <a:extLst>
              <a:ext uri="{FF2B5EF4-FFF2-40B4-BE49-F238E27FC236}">
                <a16:creationId xmlns:a16="http://schemas.microsoft.com/office/drawing/2014/main" id="{B8E9E817-D79E-4B2A-AC55-C8500398B2C2}"/>
              </a:ext>
            </a:extLst>
          </p:cNvPr>
          <p:cNvPicPr>
            <a:picLocks noChangeAspect="1"/>
          </p:cNvPicPr>
          <p:nvPr/>
        </p:nvPicPr>
        <p:blipFill>
          <a:blip r:embed="rId3"/>
          <a:stretch>
            <a:fillRect/>
          </a:stretch>
        </p:blipFill>
        <p:spPr>
          <a:xfrm>
            <a:off x="5877371" y="2203754"/>
            <a:ext cx="4354976" cy="2260493"/>
          </a:xfrm>
          <a:prstGeom prst="rect">
            <a:avLst/>
          </a:prstGeom>
        </p:spPr>
      </p:pic>
      <p:pic>
        <p:nvPicPr>
          <p:cNvPr id="5" name="Picture 4">
            <a:extLst>
              <a:ext uri="{FF2B5EF4-FFF2-40B4-BE49-F238E27FC236}">
                <a16:creationId xmlns:a16="http://schemas.microsoft.com/office/drawing/2014/main" id="{258EEB4E-D92E-41C4-83E8-2F695165DCA2}"/>
              </a:ext>
            </a:extLst>
          </p:cNvPr>
          <p:cNvPicPr>
            <a:picLocks noChangeAspect="1"/>
          </p:cNvPicPr>
          <p:nvPr/>
        </p:nvPicPr>
        <p:blipFill>
          <a:blip r:embed="rId4"/>
          <a:stretch>
            <a:fillRect/>
          </a:stretch>
        </p:blipFill>
        <p:spPr>
          <a:xfrm>
            <a:off x="655406" y="2203754"/>
            <a:ext cx="4852023" cy="1800688"/>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V1</a:t>
            </a:r>
          </a:p>
        </p:txBody>
      </p:sp>
      <p:sp>
        <p:nvSpPr>
          <p:cNvPr id="2" name="TextBox 1">
            <a:extLst>
              <a:ext uri="{FF2B5EF4-FFF2-40B4-BE49-F238E27FC236}">
                <a16:creationId xmlns:a16="http://schemas.microsoft.com/office/drawing/2014/main" id="{B3A20AE7-3137-42F6-8BBF-E2AD0B5335A8}"/>
              </a:ext>
            </a:extLst>
          </p:cNvPr>
          <p:cNvSpPr txBox="1"/>
          <p:nvPr/>
        </p:nvSpPr>
        <p:spPr>
          <a:xfrm>
            <a:off x="3242033" y="5572926"/>
            <a:ext cx="2383228" cy="461665"/>
          </a:xfrm>
          <a:prstGeom prst="rect">
            <a:avLst/>
          </a:prstGeom>
          <a:noFill/>
          <a:ln>
            <a:noFill/>
          </a:ln>
        </p:spPr>
        <p:txBody>
          <a:bodyPr wrap="square" rtlCol="0">
            <a:spAutoFit/>
          </a:bodyPr>
          <a:lstStyle/>
          <a:p>
            <a:r>
              <a:rPr lang="en-GB" sz="1200" b="1" dirty="0">
                <a:solidFill>
                  <a:srgbClr val="C00000"/>
                </a:solidFill>
              </a:rPr>
              <a:t>Model tendency to under forecast at high output levels</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1" name="TextBox 10">
            <a:extLst>
              <a:ext uri="{FF2B5EF4-FFF2-40B4-BE49-F238E27FC236}">
                <a16:creationId xmlns:a16="http://schemas.microsoft.com/office/drawing/2014/main" id="{00996012-BE4E-4146-A658-A8FA1160FF83}"/>
              </a:ext>
            </a:extLst>
          </p:cNvPr>
          <p:cNvSpPr txBox="1"/>
          <p:nvPr/>
        </p:nvSpPr>
        <p:spPr>
          <a:xfrm>
            <a:off x="3141009" y="2324354"/>
            <a:ext cx="2383228" cy="646331"/>
          </a:xfrm>
          <a:prstGeom prst="rect">
            <a:avLst/>
          </a:prstGeom>
          <a:noFill/>
        </p:spPr>
        <p:txBody>
          <a:bodyPr wrap="square" rtlCol="0">
            <a:spAutoFit/>
          </a:bodyPr>
          <a:lstStyle/>
          <a:p>
            <a:r>
              <a:rPr lang="en-GB" sz="1200" b="1" dirty="0">
                <a:solidFill>
                  <a:srgbClr val="57903F"/>
                </a:solidFill>
              </a:rPr>
              <a:t>Location 1 and Location 6 strongest influence on Solar Output</a:t>
            </a:r>
          </a:p>
        </p:txBody>
      </p:sp>
      <p:pic>
        <p:nvPicPr>
          <p:cNvPr id="4" name="Picture 3">
            <a:extLst>
              <a:ext uri="{FF2B5EF4-FFF2-40B4-BE49-F238E27FC236}">
                <a16:creationId xmlns:a16="http://schemas.microsoft.com/office/drawing/2014/main" id="{80AED961-BE4C-4B67-9B02-34E25EC6947A}"/>
              </a:ext>
            </a:extLst>
          </p:cNvPr>
          <p:cNvPicPr>
            <a:picLocks noChangeAspect="1"/>
          </p:cNvPicPr>
          <p:nvPr/>
        </p:nvPicPr>
        <p:blipFill>
          <a:blip r:embed="rId5"/>
          <a:stretch>
            <a:fillRect/>
          </a:stretch>
        </p:blipFill>
        <p:spPr>
          <a:xfrm>
            <a:off x="5863445" y="4723349"/>
            <a:ext cx="4303599" cy="1549464"/>
          </a:xfrm>
          <a:prstGeom prst="rect">
            <a:avLst/>
          </a:prstGeom>
        </p:spPr>
      </p:pic>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6"/>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447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D2576-72D7-437E-8E9E-AD771B47D376}"/>
              </a:ext>
            </a:extLst>
          </p:cNvPr>
          <p:cNvPicPr>
            <a:picLocks noChangeAspect="1"/>
          </p:cNvPicPr>
          <p:nvPr/>
        </p:nvPicPr>
        <p:blipFill>
          <a:blip r:embed="rId2"/>
          <a:stretch>
            <a:fillRect/>
          </a:stretch>
        </p:blipFill>
        <p:spPr>
          <a:xfrm>
            <a:off x="542332" y="4495319"/>
            <a:ext cx="5162679" cy="1714981"/>
          </a:xfrm>
          <a:prstGeom prst="rect">
            <a:avLst/>
          </a:prstGeom>
        </p:spPr>
      </p:pic>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3"/>
          <a:stretch>
            <a:fillRect/>
          </a:stretch>
        </p:blipFill>
        <p:spPr>
          <a:xfrm>
            <a:off x="1778348" y="1399978"/>
            <a:ext cx="7769875" cy="491885"/>
          </a:xfrm>
          <a:prstGeom prst="rect">
            <a:avLst/>
          </a:prstGeom>
        </p:spPr>
      </p:pic>
      <p:pic>
        <p:nvPicPr>
          <p:cNvPr id="12" name="Picture 11">
            <a:extLst>
              <a:ext uri="{FF2B5EF4-FFF2-40B4-BE49-F238E27FC236}">
                <a16:creationId xmlns:a16="http://schemas.microsoft.com/office/drawing/2014/main" id="{C5EF61EA-B92F-4EE8-802F-2FBABE57CC31}"/>
              </a:ext>
            </a:extLst>
          </p:cNvPr>
          <p:cNvPicPr>
            <a:picLocks noChangeAspect="1"/>
          </p:cNvPicPr>
          <p:nvPr/>
        </p:nvPicPr>
        <p:blipFill>
          <a:blip r:embed="rId4"/>
          <a:stretch>
            <a:fillRect/>
          </a:stretch>
        </p:blipFill>
        <p:spPr>
          <a:xfrm>
            <a:off x="542332" y="2430113"/>
            <a:ext cx="5162679" cy="1670772"/>
          </a:xfrm>
          <a:prstGeom prst="rect">
            <a:avLst/>
          </a:prstGeom>
        </p:spPr>
      </p:pic>
      <p:pic>
        <p:nvPicPr>
          <p:cNvPr id="13" name="Picture 12">
            <a:extLst>
              <a:ext uri="{FF2B5EF4-FFF2-40B4-BE49-F238E27FC236}">
                <a16:creationId xmlns:a16="http://schemas.microsoft.com/office/drawing/2014/main" id="{7AE0CCB6-A881-4A55-8A64-423A9CC8E644}"/>
              </a:ext>
            </a:extLst>
          </p:cNvPr>
          <p:cNvPicPr>
            <a:picLocks noChangeAspect="1"/>
          </p:cNvPicPr>
          <p:nvPr/>
        </p:nvPicPr>
        <p:blipFill>
          <a:blip r:embed="rId5"/>
          <a:stretch>
            <a:fillRect/>
          </a:stretch>
        </p:blipFill>
        <p:spPr>
          <a:xfrm>
            <a:off x="5953058" y="2227627"/>
            <a:ext cx="4421436" cy="226769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6"/>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sp>
        <p:nvSpPr>
          <p:cNvPr id="8" name="TextBox 7">
            <a:extLst>
              <a:ext uri="{FF2B5EF4-FFF2-40B4-BE49-F238E27FC236}">
                <a16:creationId xmlns:a16="http://schemas.microsoft.com/office/drawing/2014/main" id="{69B338A2-5165-4F72-82FB-BD7ADBC96A8A}"/>
              </a:ext>
            </a:extLst>
          </p:cNvPr>
          <p:cNvSpPr txBox="1"/>
          <p:nvPr/>
        </p:nvSpPr>
        <p:spPr>
          <a:xfrm>
            <a:off x="3123671" y="2611421"/>
            <a:ext cx="2383228" cy="646331"/>
          </a:xfrm>
          <a:prstGeom prst="rect">
            <a:avLst/>
          </a:prstGeom>
          <a:noFill/>
        </p:spPr>
        <p:txBody>
          <a:bodyPr wrap="square" rtlCol="0">
            <a:spAutoFit/>
          </a:bodyPr>
          <a:lstStyle/>
          <a:p>
            <a:r>
              <a:rPr lang="en-GB" sz="1200" b="1" dirty="0">
                <a:solidFill>
                  <a:srgbClr val="57903F"/>
                </a:solidFill>
              </a:rPr>
              <a:t>Local Date Time and Season strongest influence on demand</a:t>
            </a:r>
          </a:p>
        </p:txBody>
      </p:sp>
      <p:pic>
        <p:nvPicPr>
          <p:cNvPr id="6" name="Picture 5">
            <a:extLst>
              <a:ext uri="{FF2B5EF4-FFF2-40B4-BE49-F238E27FC236}">
                <a16:creationId xmlns:a16="http://schemas.microsoft.com/office/drawing/2014/main" id="{518E3DF2-D168-4CF9-BDC6-002F52077A73}"/>
              </a:ext>
            </a:extLst>
          </p:cNvPr>
          <p:cNvPicPr>
            <a:picLocks noChangeAspect="1"/>
          </p:cNvPicPr>
          <p:nvPr/>
        </p:nvPicPr>
        <p:blipFill rotWithShape="1">
          <a:blip r:embed="rId7"/>
          <a:srcRect t="20767"/>
          <a:stretch/>
        </p:blipFill>
        <p:spPr>
          <a:xfrm>
            <a:off x="5953057" y="4717559"/>
            <a:ext cx="4421436" cy="1510581"/>
          </a:xfrm>
          <a:prstGeom prst="rect">
            <a:avLst/>
          </a:prstGeom>
        </p:spPr>
      </p:pic>
    </p:spTree>
    <p:extLst>
      <p:ext uri="{BB962C8B-B14F-4D97-AF65-F5344CB8AC3E}">
        <p14:creationId xmlns:p14="http://schemas.microsoft.com/office/powerpoint/2010/main" val="374382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799" y="548687"/>
            <a:ext cx="10058400" cy="1371600"/>
          </a:xfrm>
        </p:spPr>
        <p:txBody>
          <a:bodyPr>
            <a:normAutofit/>
          </a:bodyPr>
          <a:lstStyle/>
          <a:p>
            <a:pPr algn="ctr"/>
            <a:r>
              <a:rPr lang="en-US" b="1" dirty="0"/>
              <a:t>Presumed Open Data</a:t>
            </a:r>
            <a:br>
              <a:rPr lang="en-US" b="1" dirty="0"/>
            </a:br>
            <a:r>
              <a:rPr lang="en-US" b="1" dirty="0"/>
              <a:t>Data Science Challenge </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2510480088"/>
              </p:ext>
            </p:extLst>
          </p:nvPr>
        </p:nvGraphicFramePr>
        <p:xfrm>
          <a:off x="846607" y="1471224"/>
          <a:ext cx="10498785" cy="4490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5CA64F2-A580-45FD-9DD3-20774C735CD0}"/>
              </a:ext>
            </a:extLst>
          </p:cNvPr>
          <p:cNvPicPr>
            <a:picLocks noChangeAspect="1"/>
          </p:cNvPicPr>
          <p:nvPr/>
        </p:nvPicPr>
        <p:blipFill>
          <a:blip r:embed="rId7"/>
          <a:stretch>
            <a:fillRect/>
          </a:stretch>
        </p:blipFill>
        <p:spPr>
          <a:xfrm>
            <a:off x="3680535" y="5286839"/>
            <a:ext cx="1635410" cy="677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C5FAD7C6-65A3-487F-9F94-AC5843FC6D9E}"/>
              </a:ext>
            </a:extLst>
          </p:cNvPr>
          <p:cNvPicPr>
            <a:picLocks noChangeAspect="1"/>
          </p:cNvPicPr>
          <p:nvPr/>
        </p:nvPicPr>
        <p:blipFill>
          <a:blip r:embed="rId8"/>
          <a:stretch>
            <a:fillRect/>
          </a:stretch>
        </p:blipFill>
        <p:spPr>
          <a:xfrm>
            <a:off x="6886112" y="5286839"/>
            <a:ext cx="1253702" cy="674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324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lnSpcReduction="10000"/>
          </a:bodyPr>
          <a:lstStyle/>
          <a:p>
            <a:pPr marL="0" indent="0">
              <a:buNone/>
            </a:pPr>
            <a:r>
              <a:rPr lang="en-GB" b="1" dirty="0"/>
              <a:t>Method:</a:t>
            </a:r>
          </a:p>
          <a:p>
            <a:pPr marL="342900" indent="-342900">
              <a:buFont typeface="+mj-lt"/>
              <a:buAutoNum type="arabicPeriod"/>
            </a:pPr>
            <a:r>
              <a:rPr lang="en-GB" b="1" dirty="0"/>
              <a:t>Limit Solar </a:t>
            </a:r>
            <a:r>
              <a:rPr lang="en-GB" dirty="0"/>
              <a:t>used from in any half hour period to reflect forecast uncertainty. This is dynamic based on the amount of PV (if we have lots available we can be more defensive on our charging) </a:t>
            </a:r>
            <a:r>
              <a:rPr lang="en-GB" b="1" dirty="0"/>
              <a:t>- PV Risk Factor 1</a:t>
            </a:r>
          </a:p>
          <a:p>
            <a:pPr marL="342900" indent="-342900">
              <a:buFont typeface="+mj-lt"/>
              <a:buAutoNum type="arabicPeriod"/>
            </a:pPr>
            <a:r>
              <a:rPr lang="en-GB" b="1" dirty="0"/>
              <a:t>Limit Solar </a:t>
            </a:r>
            <a:r>
              <a:rPr lang="en-GB" dirty="0"/>
              <a:t>used in morning, avoid using solar in periods where the output is below a threshold since more likely to be impacted by forecast error </a:t>
            </a:r>
            <a:r>
              <a:rPr lang="en-GB" b="1" dirty="0"/>
              <a:t>– PV Risk Factor 2 </a:t>
            </a:r>
          </a:p>
          <a:p>
            <a:pPr marL="342900" indent="-342900">
              <a:buFont typeface="+mj-lt"/>
              <a:buAutoNum type="arabicPeriod"/>
            </a:pPr>
            <a:r>
              <a:rPr lang="en-GB" b="1" dirty="0"/>
              <a:t>Peak Reduction Target</a:t>
            </a:r>
            <a:r>
              <a:rPr lang="en-GB" dirty="0"/>
              <a:t> is based on average demand for peak hours minus 6MWh in battery, spread battery discharge to flatten peak hours </a:t>
            </a:r>
            <a:r>
              <a:rPr lang="en-GB" b="1" dirty="0"/>
              <a:t>– Target Peak </a:t>
            </a:r>
          </a:p>
          <a:p>
            <a:pPr marL="342900" indent="-342900">
              <a:buFont typeface="+mj-lt"/>
              <a:buAutoNum type="arabicPeriod"/>
            </a:pPr>
            <a:r>
              <a:rPr lang="en-GB" dirty="0"/>
              <a:t>In charging period, aim to </a:t>
            </a:r>
            <a:r>
              <a:rPr lang="en-GB" b="1" dirty="0"/>
              <a:t>smooth the new peak </a:t>
            </a:r>
            <a:r>
              <a:rPr lang="en-GB" dirty="0"/>
              <a:t>to minimise creation of a new strain on the distribution network (not required for challenge) – </a:t>
            </a:r>
            <a:r>
              <a:rPr lang="en-GB" b="1" dirty="0"/>
              <a:t>Peak Smooth Target</a:t>
            </a:r>
          </a:p>
          <a:p>
            <a:pPr marL="342900" indent="-342900">
              <a:buFont typeface="+mj-lt"/>
              <a:buAutoNum type="arabicPeriod"/>
            </a:pPr>
            <a:r>
              <a:rPr lang="en-GB" dirty="0"/>
              <a:t>In the last half hour before going into the peak, if the battery is not able to fully charge form the PV – top up from Grid </a:t>
            </a:r>
            <a:r>
              <a:rPr lang="en-GB" b="1" dirty="0"/>
              <a:t>HH (k=31) – </a:t>
            </a:r>
            <a:r>
              <a:rPr lang="en-GB" b="1" dirty="0" err="1"/>
              <a:t>FromGridMW</a:t>
            </a:r>
            <a:r>
              <a:rPr lang="en-GB" b="1" dirty="0"/>
              <a:t> </a:t>
            </a:r>
            <a:r>
              <a:rPr lang="en-GB" b="1" dirty="0">
                <a:solidFill>
                  <a:schemeClr val="bg1">
                    <a:lumMod val="65000"/>
                  </a:schemeClr>
                </a:solidFill>
              </a:rPr>
              <a:t>[ASSUMPTION  - One </a:t>
            </a:r>
            <a:r>
              <a:rPr lang="en-GB" b="1" dirty="0" err="1">
                <a:solidFill>
                  <a:schemeClr val="bg1">
                    <a:lumMod val="65000"/>
                  </a:schemeClr>
                </a:solidFill>
              </a:rPr>
              <a:t>hh</a:t>
            </a:r>
            <a:r>
              <a:rPr lang="en-GB" b="1" dirty="0">
                <a:solidFill>
                  <a:schemeClr val="bg1">
                    <a:lumMod val="65000"/>
                  </a:schemeClr>
                </a:solidFill>
              </a:rPr>
              <a:t> is sufficient to fill battery via Grid, may need review for winter months]</a:t>
            </a:r>
          </a:p>
        </p:txBody>
      </p:sp>
    </p:spTree>
    <p:extLst>
      <p:ext uri="{BB962C8B-B14F-4D97-AF65-F5344CB8AC3E}">
        <p14:creationId xmlns:p14="http://schemas.microsoft.com/office/powerpoint/2010/main" val="4094823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9041C-A456-48B6-AAA9-C27FC0A71AF1}"/>
              </a:ext>
            </a:extLst>
          </p:cNvPr>
          <p:cNvPicPr>
            <a:picLocks noChangeAspect="1"/>
          </p:cNvPicPr>
          <p:nvPr/>
        </p:nvPicPr>
        <p:blipFill rotWithShape="1">
          <a:blip r:embed="rId2"/>
          <a:srcRect r="38967"/>
          <a:stretch/>
        </p:blipFill>
        <p:spPr>
          <a:xfrm>
            <a:off x="1660323" y="589368"/>
            <a:ext cx="5348502" cy="5792655"/>
          </a:xfrm>
          <a:prstGeom prst="rect">
            <a:avLst/>
          </a:prstGeom>
          <a:solidFill>
            <a:schemeClr val="bg1"/>
          </a:solidFill>
        </p:spPr>
      </p:pic>
      <p:sp>
        <p:nvSpPr>
          <p:cNvPr id="6" name="TextBox 5">
            <a:extLst>
              <a:ext uri="{FF2B5EF4-FFF2-40B4-BE49-F238E27FC236}">
                <a16:creationId xmlns:a16="http://schemas.microsoft.com/office/drawing/2014/main" id="{C7F1DFBA-6384-4E88-8E49-6EB7AFA7DA52}"/>
              </a:ext>
            </a:extLst>
          </p:cNvPr>
          <p:cNvSpPr txBox="1"/>
          <p:nvPr/>
        </p:nvSpPr>
        <p:spPr>
          <a:xfrm>
            <a:off x="4952147" y="475977"/>
            <a:ext cx="2076450" cy="600164"/>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2: </a:t>
            </a:r>
            <a:r>
              <a:rPr lang="en-GB" sz="1100" dirty="0">
                <a:solidFill>
                  <a:srgbClr val="3488A0"/>
                </a:solidFill>
              </a:rPr>
              <a:t>Avoid using Solar when at low levels if possible</a:t>
            </a:r>
          </a:p>
        </p:txBody>
      </p:sp>
      <p:cxnSp>
        <p:nvCxnSpPr>
          <p:cNvPr id="8" name="Straight Arrow Connector 7">
            <a:extLst>
              <a:ext uri="{FF2B5EF4-FFF2-40B4-BE49-F238E27FC236}">
                <a16:creationId xmlns:a16="http://schemas.microsoft.com/office/drawing/2014/main" id="{4BE714FD-E60B-42C1-870D-D83D899A38CC}"/>
              </a:ext>
            </a:extLst>
          </p:cNvPr>
          <p:cNvCxnSpPr>
            <a:cxnSpLocks/>
          </p:cNvCxnSpPr>
          <p:nvPr/>
        </p:nvCxnSpPr>
        <p:spPr>
          <a:xfrm flipH="1">
            <a:off x="5204346" y="1101401"/>
            <a:ext cx="786026" cy="1082241"/>
          </a:xfrm>
          <a:prstGeom prst="straightConnector1">
            <a:avLst/>
          </a:prstGeom>
          <a:ln w="57150">
            <a:solidFill>
              <a:srgbClr val="F8D22F"/>
            </a:solidFill>
            <a:tailEnd type="triangle"/>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C683DFBF-D745-437C-8CCA-49C7D01D3908}"/>
              </a:ext>
            </a:extLst>
          </p:cNvPr>
          <p:cNvSpPr txBox="1"/>
          <p:nvPr/>
        </p:nvSpPr>
        <p:spPr>
          <a:xfrm>
            <a:off x="6685553" y="2904997"/>
            <a:ext cx="1880692" cy="938719"/>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1: </a:t>
            </a:r>
            <a:r>
              <a:rPr lang="en-GB" sz="1100" dirty="0">
                <a:solidFill>
                  <a:srgbClr val="3488A0"/>
                </a:solidFill>
              </a:rPr>
              <a:t>Don’t use the full solar output if possible, since hours are predictable but output is volatile</a:t>
            </a:r>
          </a:p>
        </p:txBody>
      </p:sp>
      <p:cxnSp>
        <p:nvCxnSpPr>
          <p:cNvPr id="12" name="Straight Arrow Connector 11">
            <a:extLst>
              <a:ext uri="{FF2B5EF4-FFF2-40B4-BE49-F238E27FC236}">
                <a16:creationId xmlns:a16="http://schemas.microsoft.com/office/drawing/2014/main" id="{67399012-FE6F-4D37-A5C9-6FA0F44655C7}"/>
              </a:ext>
            </a:extLst>
          </p:cNvPr>
          <p:cNvCxnSpPr>
            <a:cxnSpLocks/>
            <a:stCxn id="11" idx="1"/>
          </p:cNvCxnSpPr>
          <p:nvPr/>
        </p:nvCxnSpPr>
        <p:spPr>
          <a:xfrm flipH="1" flipV="1">
            <a:off x="5954973" y="3289719"/>
            <a:ext cx="730580" cy="84638"/>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pSp>
        <p:nvGrpSpPr>
          <p:cNvPr id="22" name="Group 21">
            <a:extLst>
              <a:ext uri="{FF2B5EF4-FFF2-40B4-BE49-F238E27FC236}">
                <a16:creationId xmlns:a16="http://schemas.microsoft.com/office/drawing/2014/main" id="{9C8C3C77-9705-47B4-9C09-08D8071A829A}"/>
              </a:ext>
            </a:extLst>
          </p:cNvPr>
          <p:cNvGrpSpPr/>
          <p:nvPr/>
        </p:nvGrpSpPr>
        <p:grpSpPr>
          <a:xfrm>
            <a:off x="5513697" y="3945083"/>
            <a:ext cx="6056920" cy="2323549"/>
            <a:chOff x="7370358" y="459172"/>
            <a:chExt cx="4414694" cy="2323549"/>
          </a:xfrm>
        </p:grpSpPr>
        <p:pic>
          <p:nvPicPr>
            <p:cNvPr id="17" name="Picture 16">
              <a:extLst>
                <a:ext uri="{FF2B5EF4-FFF2-40B4-BE49-F238E27FC236}">
                  <a16:creationId xmlns:a16="http://schemas.microsoft.com/office/drawing/2014/main" id="{D176586C-D1E6-4BD3-A7F5-271657829053}"/>
                </a:ext>
              </a:extLst>
            </p:cNvPr>
            <p:cNvPicPr>
              <a:picLocks noChangeAspect="1"/>
            </p:cNvPicPr>
            <p:nvPr/>
          </p:nvPicPr>
          <p:blipFill rotWithShape="1">
            <a:blip r:embed="rId3"/>
            <a:srcRect l="-26559" t="-1188" r="34774" b="4778"/>
            <a:stretch/>
          </p:blipFill>
          <p:spPr>
            <a:xfrm>
              <a:off x="7370358" y="459172"/>
              <a:ext cx="4414694" cy="2323549"/>
            </a:xfrm>
            <a:prstGeom prst="rect">
              <a:avLst/>
            </a:prstGeom>
            <a:ln>
              <a:noFill/>
            </a:ln>
            <a:effectLst>
              <a:outerShdw blurRad="292100" dist="139700" dir="2700000" algn="tl" rotWithShape="0">
                <a:srgbClr val="333333">
                  <a:alpha val="65000"/>
                </a:srgbClr>
              </a:outerShdw>
            </a:effectLst>
          </p:spPr>
        </p:pic>
        <p:sp>
          <p:nvSpPr>
            <p:cNvPr id="18" name="Oval 17">
              <a:extLst>
                <a:ext uri="{FF2B5EF4-FFF2-40B4-BE49-F238E27FC236}">
                  <a16:creationId xmlns:a16="http://schemas.microsoft.com/office/drawing/2014/main" id="{75B6F2EA-0210-4922-A7D3-66E1DAAFFD98}"/>
                </a:ext>
              </a:extLst>
            </p:cNvPr>
            <p:cNvSpPr/>
            <p:nvPr/>
          </p:nvSpPr>
          <p:spPr>
            <a:xfrm>
              <a:off x="10132325" y="753166"/>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9" name="TextBox 18">
              <a:extLst>
                <a:ext uri="{FF2B5EF4-FFF2-40B4-BE49-F238E27FC236}">
                  <a16:creationId xmlns:a16="http://schemas.microsoft.com/office/drawing/2014/main" id="{0735575E-DFB5-43D7-A2F5-D65CB8C447FE}"/>
                </a:ext>
              </a:extLst>
            </p:cNvPr>
            <p:cNvSpPr txBox="1"/>
            <p:nvPr/>
          </p:nvSpPr>
          <p:spPr>
            <a:xfrm>
              <a:off x="8726357" y="522333"/>
              <a:ext cx="2447498" cy="461665"/>
            </a:xfrm>
            <a:prstGeom prst="rect">
              <a:avLst/>
            </a:prstGeom>
            <a:noFill/>
          </p:spPr>
          <p:txBody>
            <a:bodyPr wrap="square" rtlCol="0">
              <a:spAutoFit/>
            </a:bodyPr>
            <a:lstStyle/>
            <a:p>
              <a:r>
                <a:rPr lang="en-GB" sz="1200" dirty="0">
                  <a:solidFill>
                    <a:srgbClr val="FF0000"/>
                  </a:solidFill>
                </a:rPr>
                <a:t>Solar Peak Output unpredictable</a:t>
              </a:r>
            </a:p>
          </p:txBody>
        </p:sp>
        <p:sp>
          <p:nvSpPr>
            <p:cNvPr id="20" name="Oval 19">
              <a:extLst>
                <a:ext uri="{FF2B5EF4-FFF2-40B4-BE49-F238E27FC236}">
                  <a16:creationId xmlns:a16="http://schemas.microsoft.com/office/drawing/2014/main" id="{8D8293E0-EF03-4BC5-A830-6DC48E55579A}"/>
                </a:ext>
              </a:extLst>
            </p:cNvPr>
            <p:cNvSpPr/>
            <p:nvPr/>
          </p:nvSpPr>
          <p:spPr>
            <a:xfrm>
              <a:off x="11350138" y="619125"/>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grpSp>
      <p:cxnSp>
        <p:nvCxnSpPr>
          <p:cNvPr id="23" name="Straight Arrow Connector 22">
            <a:extLst>
              <a:ext uri="{FF2B5EF4-FFF2-40B4-BE49-F238E27FC236}">
                <a16:creationId xmlns:a16="http://schemas.microsoft.com/office/drawing/2014/main" id="{6AFEA3F7-DDBC-4BFF-8560-765D596F34C6}"/>
              </a:ext>
            </a:extLst>
          </p:cNvPr>
          <p:cNvCxnSpPr>
            <a:cxnSpLocks/>
            <a:endCxn id="11" idx="3"/>
          </p:cNvCxnSpPr>
          <p:nvPr/>
        </p:nvCxnSpPr>
        <p:spPr>
          <a:xfrm flipH="1" flipV="1">
            <a:off x="8566245" y="3374357"/>
            <a:ext cx="494988" cy="633888"/>
          </a:xfrm>
          <a:prstGeom prst="straightConnector1">
            <a:avLst/>
          </a:prstGeom>
          <a:ln w="57150">
            <a:solidFill>
              <a:srgbClr val="5CC6D6"/>
            </a:solidFill>
            <a:tailEnd type="triangle"/>
          </a:ln>
        </p:spPr>
        <p:style>
          <a:lnRef idx="1">
            <a:schemeClr val="accent3"/>
          </a:lnRef>
          <a:fillRef idx="0">
            <a:schemeClr val="accent3"/>
          </a:fillRef>
          <a:effectRef idx="0">
            <a:schemeClr val="accent3"/>
          </a:effectRef>
          <a:fontRef idx="minor">
            <a:schemeClr val="tx1"/>
          </a:fontRef>
        </p:style>
      </p:cxnSp>
      <p:sp>
        <p:nvSpPr>
          <p:cNvPr id="33" name="Content Placeholder 2">
            <a:extLst>
              <a:ext uri="{FF2B5EF4-FFF2-40B4-BE49-F238E27FC236}">
                <a16:creationId xmlns:a16="http://schemas.microsoft.com/office/drawing/2014/main" id="{5D3C88A4-6FD7-4550-98D2-729A997F21A0}"/>
              </a:ext>
            </a:extLst>
          </p:cNvPr>
          <p:cNvSpPr>
            <a:spLocks noGrp="1"/>
          </p:cNvSpPr>
          <p:nvPr>
            <p:ph idx="1"/>
          </p:nvPr>
        </p:nvSpPr>
        <p:spPr>
          <a:xfrm>
            <a:off x="231799" y="229809"/>
            <a:ext cx="1715281" cy="334299"/>
          </a:xfrm>
          <a:solidFill>
            <a:schemeClr val="bg1">
              <a:lumMod val="95000"/>
            </a:schemeClr>
          </a:solidFill>
        </p:spPr>
        <p:txBody>
          <a:bodyPr>
            <a:normAutofit lnSpcReduction="10000"/>
          </a:bodyPr>
          <a:lstStyle/>
          <a:p>
            <a:pPr marL="0" indent="0">
              <a:buNone/>
            </a:pPr>
            <a:r>
              <a:rPr lang="en-GB" b="1" dirty="0"/>
              <a:t>Task 0 – Day 1</a:t>
            </a:r>
            <a:endParaRPr lang="en-GB" dirty="0"/>
          </a:p>
          <a:p>
            <a:pPr marL="342900" indent="-342900">
              <a:buFont typeface="+mj-lt"/>
              <a:buAutoNum type="arabicPeriod"/>
            </a:pPr>
            <a:endParaRPr lang="en-GB" dirty="0"/>
          </a:p>
        </p:txBody>
      </p:sp>
      <p:grpSp>
        <p:nvGrpSpPr>
          <p:cNvPr id="38" name="Group 37">
            <a:extLst>
              <a:ext uri="{FF2B5EF4-FFF2-40B4-BE49-F238E27FC236}">
                <a16:creationId xmlns:a16="http://schemas.microsoft.com/office/drawing/2014/main" id="{2866883F-B034-4F04-8E6A-871BA55F68B1}"/>
              </a:ext>
            </a:extLst>
          </p:cNvPr>
          <p:cNvGrpSpPr/>
          <p:nvPr/>
        </p:nvGrpSpPr>
        <p:grpSpPr>
          <a:xfrm rot="5400000">
            <a:off x="-1784642" y="2884348"/>
            <a:ext cx="5640764" cy="1304065"/>
            <a:chOff x="202288" y="2643119"/>
            <a:chExt cx="4744872" cy="1916485"/>
          </a:xfrm>
        </p:grpSpPr>
        <p:pic>
          <p:nvPicPr>
            <p:cNvPr id="35" name="Picture 34">
              <a:extLst>
                <a:ext uri="{FF2B5EF4-FFF2-40B4-BE49-F238E27FC236}">
                  <a16:creationId xmlns:a16="http://schemas.microsoft.com/office/drawing/2014/main" id="{5CEBA0C5-AE47-4086-AC12-0FD764A310D0}"/>
                </a:ext>
              </a:extLst>
            </p:cNvPr>
            <p:cNvPicPr>
              <a:picLocks noChangeAspect="1"/>
            </p:cNvPicPr>
            <p:nvPr/>
          </p:nvPicPr>
          <p:blipFill rotWithShape="1">
            <a:blip r:embed="rId4"/>
            <a:srcRect t="26072"/>
            <a:stretch/>
          </p:blipFill>
          <p:spPr>
            <a:xfrm>
              <a:off x="202288" y="2643119"/>
              <a:ext cx="4744872" cy="1916485"/>
            </a:xfrm>
            <a:prstGeom prst="rect">
              <a:avLst/>
            </a:prstGeom>
          </p:spPr>
        </p:pic>
        <p:cxnSp>
          <p:nvCxnSpPr>
            <p:cNvPr id="37" name="Straight Arrow Connector 36">
              <a:extLst>
                <a:ext uri="{FF2B5EF4-FFF2-40B4-BE49-F238E27FC236}">
                  <a16:creationId xmlns:a16="http://schemas.microsoft.com/office/drawing/2014/main" id="{D0EEE6EA-6063-4101-BC00-B20E5ED01954}"/>
                </a:ext>
              </a:extLst>
            </p:cNvPr>
            <p:cNvCxnSpPr/>
            <p:nvPr/>
          </p:nvCxnSpPr>
          <p:spPr>
            <a:xfrm>
              <a:off x="3666699" y="3038901"/>
              <a:ext cx="0" cy="104178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pic>
        <p:nvPicPr>
          <p:cNvPr id="43" name="Picture 42">
            <a:extLst>
              <a:ext uri="{FF2B5EF4-FFF2-40B4-BE49-F238E27FC236}">
                <a16:creationId xmlns:a16="http://schemas.microsoft.com/office/drawing/2014/main" id="{3F0EE274-F87C-4390-83B7-21789A2DDB15}"/>
              </a:ext>
            </a:extLst>
          </p:cNvPr>
          <p:cNvPicPr>
            <a:picLocks noChangeAspect="1"/>
          </p:cNvPicPr>
          <p:nvPr/>
        </p:nvPicPr>
        <p:blipFill rotWithShape="1">
          <a:blip r:embed="rId5"/>
          <a:srcRect t="3501"/>
          <a:stretch/>
        </p:blipFill>
        <p:spPr>
          <a:xfrm>
            <a:off x="7465325" y="229809"/>
            <a:ext cx="4193056" cy="2492334"/>
          </a:xfrm>
          <a:prstGeom prst="rect">
            <a:avLst/>
          </a:prstGeom>
          <a:ln>
            <a:noFill/>
          </a:ln>
          <a:effectLst>
            <a:outerShdw blurRad="292100" dist="139700" dir="2700000" algn="tl" rotWithShape="0">
              <a:srgbClr val="333333">
                <a:alpha val="65000"/>
              </a:srgbClr>
            </a:outerShdw>
          </a:effectLst>
        </p:spPr>
      </p:pic>
      <p:cxnSp>
        <p:nvCxnSpPr>
          <p:cNvPr id="48" name="Straight Arrow Connector 47">
            <a:extLst>
              <a:ext uri="{FF2B5EF4-FFF2-40B4-BE49-F238E27FC236}">
                <a16:creationId xmlns:a16="http://schemas.microsoft.com/office/drawing/2014/main" id="{4F495E57-102B-4D4B-968A-6B3C0152264E}"/>
              </a:ext>
            </a:extLst>
          </p:cNvPr>
          <p:cNvCxnSpPr>
            <a:cxnSpLocks/>
          </p:cNvCxnSpPr>
          <p:nvPr/>
        </p:nvCxnSpPr>
        <p:spPr>
          <a:xfrm>
            <a:off x="976354" y="3536380"/>
            <a:ext cx="442110" cy="0"/>
          </a:xfrm>
          <a:prstGeom prst="straightConnector1">
            <a:avLst/>
          </a:prstGeom>
          <a:ln w="28575">
            <a:solidFill>
              <a:srgbClr val="F03F2B"/>
            </a:solidFill>
            <a:tailEnd type="triangle"/>
          </a:ln>
        </p:spPr>
        <p:style>
          <a:lnRef idx="1">
            <a:schemeClr val="accent6"/>
          </a:lnRef>
          <a:fillRef idx="0">
            <a:schemeClr val="accent6"/>
          </a:fillRef>
          <a:effectRef idx="0">
            <a:schemeClr val="accent6"/>
          </a:effectRef>
          <a:fontRef idx="minor">
            <a:schemeClr val="tx1"/>
          </a:fontRef>
        </p:style>
      </p:cxnSp>
      <p:sp>
        <p:nvSpPr>
          <p:cNvPr id="60" name="TextBox 59">
            <a:extLst>
              <a:ext uri="{FF2B5EF4-FFF2-40B4-BE49-F238E27FC236}">
                <a16:creationId xmlns:a16="http://schemas.microsoft.com/office/drawing/2014/main" id="{688254E6-D25E-4EB1-AC34-EFDD5740D729}"/>
              </a:ext>
            </a:extLst>
          </p:cNvPr>
          <p:cNvSpPr txBox="1"/>
          <p:nvPr/>
        </p:nvSpPr>
        <p:spPr>
          <a:xfrm>
            <a:off x="383707" y="3075057"/>
            <a:ext cx="798020" cy="707886"/>
          </a:xfrm>
          <a:prstGeom prst="rect">
            <a:avLst/>
          </a:prstGeom>
          <a:noFill/>
        </p:spPr>
        <p:txBody>
          <a:bodyPr wrap="square" rtlCol="0">
            <a:spAutoFit/>
          </a:bodyPr>
          <a:lstStyle/>
          <a:p>
            <a:r>
              <a:rPr lang="en-GB" sz="1000" b="1" dirty="0">
                <a:solidFill>
                  <a:srgbClr val="F03F2B"/>
                </a:solidFill>
              </a:rPr>
              <a:t>Demand Increase due to Charging</a:t>
            </a:r>
          </a:p>
        </p:txBody>
      </p:sp>
      <p:sp>
        <p:nvSpPr>
          <p:cNvPr id="61" name="TextBox 60">
            <a:extLst>
              <a:ext uri="{FF2B5EF4-FFF2-40B4-BE49-F238E27FC236}">
                <a16:creationId xmlns:a16="http://schemas.microsoft.com/office/drawing/2014/main" id="{9E81253A-B745-4138-857B-1669F9900516}"/>
              </a:ext>
            </a:extLst>
          </p:cNvPr>
          <p:cNvSpPr txBox="1"/>
          <p:nvPr/>
        </p:nvSpPr>
        <p:spPr>
          <a:xfrm>
            <a:off x="680383" y="4328019"/>
            <a:ext cx="916018" cy="707886"/>
          </a:xfrm>
          <a:prstGeom prst="rect">
            <a:avLst/>
          </a:prstGeom>
          <a:noFill/>
        </p:spPr>
        <p:txBody>
          <a:bodyPr wrap="square" rtlCol="0">
            <a:spAutoFit/>
          </a:bodyPr>
          <a:lstStyle/>
          <a:p>
            <a:pPr algn="r"/>
            <a:r>
              <a:rPr lang="en-GB" sz="1000" b="1" dirty="0">
                <a:solidFill>
                  <a:srgbClr val="B8D233"/>
                </a:solidFill>
              </a:rPr>
              <a:t>Demand Decrease due to Discharge</a:t>
            </a:r>
          </a:p>
        </p:txBody>
      </p:sp>
    </p:spTree>
    <p:extLst>
      <p:ext uri="{BB962C8B-B14F-4D97-AF65-F5344CB8AC3E}">
        <p14:creationId xmlns:p14="http://schemas.microsoft.com/office/powerpoint/2010/main" val="3926507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604839" y="2465696"/>
            <a:ext cx="4667746" cy="3811804"/>
          </a:xfrm>
          <a:solidFill>
            <a:schemeClr val="bg1">
              <a:lumMod val="95000"/>
            </a:schemeClr>
          </a:solidFill>
        </p:spPr>
        <p:txBody>
          <a:bodyPr>
            <a:normAutofit/>
          </a:bodyPr>
          <a:lstStyle/>
          <a:p>
            <a:pPr marL="0" indent="0">
              <a:buNone/>
            </a:pPr>
            <a:r>
              <a:rPr lang="en-GB" b="1" dirty="0"/>
              <a:t>Manual Model Tunning:</a:t>
            </a:r>
          </a:p>
          <a:p>
            <a:pPr marL="342900" indent="-342900">
              <a:buFont typeface="+mj-lt"/>
              <a:buAutoNum type="arabicPeriod"/>
            </a:pPr>
            <a:r>
              <a:rPr lang="en-GB" b="1" dirty="0"/>
              <a:t>Self Scoring and Constraint Validation Dashboard </a:t>
            </a:r>
            <a:r>
              <a:rPr lang="en-GB" dirty="0"/>
              <a:t>used to </a:t>
            </a:r>
            <a:r>
              <a:rPr lang="en-GB" b="1" dirty="0"/>
              <a:t>iteratively</a:t>
            </a:r>
            <a:r>
              <a:rPr lang="en-GB" dirty="0"/>
              <a:t> </a:t>
            </a:r>
            <a:r>
              <a:rPr lang="en-GB" b="1" dirty="0"/>
              <a:t>refine Risk Factors </a:t>
            </a:r>
            <a:r>
              <a:rPr lang="en-GB" dirty="0"/>
              <a:t>used and optimise score (assuming perfect forecast) </a:t>
            </a:r>
          </a:p>
          <a:p>
            <a:pPr marL="342900" indent="-342900">
              <a:buFont typeface="+mj-lt"/>
              <a:buAutoNum type="arabicPeriod"/>
            </a:pPr>
            <a:r>
              <a:rPr lang="en-GB" dirty="0"/>
              <a:t>Observation: Tunning of the Risk Factors can lead to;</a:t>
            </a:r>
          </a:p>
          <a:p>
            <a:pPr lvl="2"/>
            <a:r>
              <a:rPr lang="en-GB" dirty="0"/>
              <a:t>Not fully charging the Asset from PV going into the peak hours</a:t>
            </a:r>
          </a:p>
          <a:p>
            <a:pPr lvl="2"/>
            <a:r>
              <a:rPr lang="en-GB" dirty="0"/>
              <a:t>Not fully discharging the Battery into the peak, sub optimal peak reduction. </a:t>
            </a:r>
          </a:p>
          <a:p>
            <a:pPr lvl="2"/>
            <a:r>
              <a:rPr lang="en-GB" dirty="0"/>
              <a:t>Emptying the battery before the peak is over, leaving the last period as the new peak </a:t>
            </a:r>
          </a:p>
          <a:p>
            <a:pPr marL="342900" indent="-342900">
              <a:buFont typeface="+mj-lt"/>
              <a:buAutoNum type="arabicPeriod"/>
            </a:pPr>
            <a:endParaRPr lang="en-GB" dirty="0"/>
          </a:p>
        </p:txBody>
      </p:sp>
      <p:pic>
        <p:nvPicPr>
          <p:cNvPr id="10" name="Picture 9">
            <a:extLst>
              <a:ext uri="{FF2B5EF4-FFF2-40B4-BE49-F238E27FC236}">
                <a16:creationId xmlns:a16="http://schemas.microsoft.com/office/drawing/2014/main" id="{2FD3E3BD-FABA-4892-AB97-EFFBA06A1FFF}"/>
              </a:ext>
            </a:extLst>
          </p:cNvPr>
          <p:cNvPicPr>
            <a:picLocks noChangeAspect="1"/>
          </p:cNvPicPr>
          <p:nvPr/>
        </p:nvPicPr>
        <p:blipFill rotWithShape="1">
          <a:blip r:embed="rId3"/>
          <a:srcRect l="1351" r="790"/>
          <a:stretch/>
        </p:blipFill>
        <p:spPr>
          <a:xfrm>
            <a:off x="5718414" y="4129354"/>
            <a:ext cx="4781266" cy="1825597"/>
          </a:xfrm>
          <a:prstGeom prst="rect">
            <a:avLst/>
          </a:prstGeom>
        </p:spPr>
      </p:pic>
      <p:pic>
        <p:nvPicPr>
          <p:cNvPr id="12" name="Picture 11">
            <a:extLst>
              <a:ext uri="{FF2B5EF4-FFF2-40B4-BE49-F238E27FC236}">
                <a16:creationId xmlns:a16="http://schemas.microsoft.com/office/drawing/2014/main" id="{B4357357-6C57-4EF7-84C5-2A94BE0137D5}"/>
              </a:ext>
            </a:extLst>
          </p:cNvPr>
          <p:cNvPicPr>
            <a:picLocks noChangeAspect="1"/>
          </p:cNvPicPr>
          <p:nvPr/>
        </p:nvPicPr>
        <p:blipFill>
          <a:blip r:embed="rId4"/>
          <a:stretch>
            <a:fillRect/>
          </a:stretch>
        </p:blipFill>
        <p:spPr>
          <a:xfrm>
            <a:off x="5718414" y="2132475"/>
            <a:ext cx="4722123" cy="1632304"/>
          </a:xfrm>
          <a:prstGeom prst="rect">
            <a:avLst/>
          </a:prstGeom>
        </p:spPr>
      </p:pic>
      <p:sp>
        <p:nvSpPr>
          <p:cNvPr id="14" name="Oval 13">
            <a:extLst>
              <a:ext uri="{FF2B5EF4-FFF2-40B4-BE49-F238E27FC236}">
                <a16:creationId xmlns:a16="http://schemas.microsoft.com/office/drawing/2014/main" id="{32175651-A4C5-40C9-A75C-613A15FCA10A}"/>
              </a:ext>
            </a:extLst>
          </p:cNvPr>
          <p:cNvSpPr/>
          <p:nvPr/>
        </p:nvSpPr>
        <p:spPr>
          <a:xfrm>
            <a:off x="7043385" y="3193320"/>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07CCC70-961C-4584-8E73-4A350B46DFFC}"/>
              </a:ext>
            </a:extLst>
          </p:cNvPr>
          <p:cNvSpPr txBox="1"/>
          <p:nvPr/>
        </p:nvSpPr>
        <p:spPr>
          <a:xfrm>
            <a:off x="5610509" y="1682499"/>
            <a:ext cx="4781266" cy="461665"/>
          </a:xfrm>
          <a:prstGeom prst="rect">
            <a:avLst/>
          </a:prstGeom>
          <a:noFill/>
        </p:spPr>
        <p:txBody>
          <a:bodyPr wrap="square" rtlCol="0">
            <a:spAutoFit/>
          </a:bodyPr>
          <a:lstStyle/>
          <a:p>
            <a:r>
              <a:rPr lang="en-GB" sz="1200" b="1" dirty="0">
                <a:solidFill>
                  <a:srgbClr val="FF0000"/>
                </a:solidFill>
              </a:rPr>
              <a:t>Target Peak Too Aggressive</a:t>
            </a:r>
            <a:r>
              <a:rPr lang="en-GB" sz="1200" dirty="0">
                <a:solidFill>
                  <a:srgbClr val="FF0000"/>
                </a:solidFill>
              </a:rPr>
              <a:t>, Battery Empty too early – Last HH is not reduced sufficiently</a:t>
            </a:r>
          </a:p>
        </p:txBody>
      </p:sp>
      <p:sp>
        <p:nvSpPr>
          <p:cNvPr id="16" name="TextBox 15">
            <a:extLst>
              <a:ext uri="{FF2B5EF4-FFF2-40B4-BE49-F238E27FC236}">
                <a16:creationId xmlns:a16="http://schemas.microsoft.com/office/drawing/2014/main" id="{377B08A0-5BE7-47DD-A54F-0519F99686B3}"/>
              </a:ext>
            </a:extLst>
          </p:cNvPr>
          <p:cNvSpPr txBox="1"/>
          <p:nvPr/>
        </p:nvSpPr>
        <p:spPr>
          <a:xfrm>
            <a:off x="5634253" y="5984573"/>
            <a:ext cx="4920015" cy="461665"/>
          </a:xfrm>
          <a:prstGeom prst="rect">
            <a:avLst/>
          </a:prstGeom>
          <a:noFill/>
        </p:spPr>
        <p:txBody>
          <a:bodyPr wrap="square" rtlCol="0">
            <a:spAutoFit/>
          </a:bodyPr>
          <a:lstStyle/>
          <a:p>
            <a:r>
              <a:rPr lang="en-GB" sz="1200" b="1" dirty="0">
                <a:solidFill>
                  <a:srgbClr val="FF0000"/>
                </a:solidFill>
              </a:rPr>
              <a:t>Target Peak not aggressive enough</a:t>
            </a:r>
            <a:r>
              <a:rPr lang="en-GB" sz="1200" dirty="0">
                <a:solidFill>
                  <a:srgbClr val="FF0000"/>
                </a:solidFill>
              </a:rPr>
              <a:t>, full battery charge not used remains in battery </a:t>
            </a:r>
          </a:p>
        </p:txBody>
      </p:sp>
      <p:sp>
        <p:nvSpPr>
          <p:cNvPr id="17" name="Oval 16">
            <a:extLst>
              <a:ext uri="{FF2B5EF4-FFF2-40B4-BE49-F238E27FC236}">
                <a16:creationId xmlns:a16="http://schemas.microsoft.com/office/drawing/2014/main" id="{8E6D2E85-0191-4517-B043-A71CF6AA8724}"/>
              </a:ext>
            </a:extLst>
          </p:cNvPr>
          <p:cNvSpPr/>
          <p:nvPr/>
        </p:nvSpPr>
        <p:spPr>
          <a:xfrm>
            <a:off x="9666030" y="5465672"/>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84575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3DCF115-1979-448A-B324-C69FFEA02139}"/>
              </a:ext>
            </a:extLst>
          </p:cNvPr>
          <p:cNvPicPr>
            <a:picLocks noChangeAspect="1"/>
          </p:cNvPicPr>
          <p:nvPr/>
        </p:nvPicPr>
        <p:blipFill rotWithShape="1">
          <a:blip r:embed="rId3"/>
          <a:srcRect t="7667" b="13876"/>
          <a:stretch/>
        </p:blipFill>
        <p:spPr>
          <a:xfrm>
            <a:off x="1988561" y="1671093"/>
            <a:ext cx="9467386" cy="277959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7ACA00E5-8A6A-4CBD-A534-912CD706D456}"/>
              </a:ext>
            </a:extLst>
          </p:cNvPr>
          <p:cNvPicPr>
            <a:picLocks noChangeAspect="1"/>
          </p:cNvPicPr>
          <p:nvPr/>
        </p:nvPicPr>
        <p:blipFill rotWithShape="1">
          <a:blip r:embed="rId4"/>
          <a:srcRect l="1045" r="1119"/>
          <a:stretch/>
        </p:blipFill>
        <p:spPr>
          <a:xfrm>
            <a:off x="780197" y="4728359"/>
            <a:ext cx="10631606" cy="1584440"/>
          </a:xfrm>
          <a:prstGeom prst="rect">
            <a:avLst/>
          </a:prstGeom>
          <a:solidFill>
            <a:schemeClr val="bg1"/>
          </a:solidFill>
        </p:spPr>
      </p:pic>
      <p:sp>
        <p:nvSpPr>
          <p:cNvPr id="6" name="Oval 5">
            <a:extLst>
              <a:ext uri="{FF2B5EF4-FFF2-40B4-BE49-F238E27FC236}">
                <a16:creationId xmlns:a16="http://schemas.microsoft.com/office/drawing/2014/main" id="{6E2F52B0-C480-4027-B29A-03DB9DF5CEE6}"/>
              </a:ext>
            </a:extLst>
          </p:cNvPr>
          <p:cNvSpPr/>
          <p:nvPr/>
        </p:nvSpPr>
        <p:spPr>
          <a:xfrm>
            <a:off x="8853914" y="3577998"/>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29DDEFA-F875-487C-9911-76B01D6625B4}"/>
              </a:ext>
            </a:extLst>
          </p:cNvPr>
          <p:cNvSpPr/>
          <p:nvPr/>
        </p:nvSpPr>
        <p:spPr>
          <a:xfrm>
            <a:off x="10177002"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34154C6-BA16-44B8-A7C6-072F15421B3D}"/>
              </a:ext>
            </a:extLst>
          </p:cNvPr>
          <p:cNvSpPr/>
          <p:nvPr/>
        </p:nvSpPr>
        <p:spPr>
          <a:xfrm>
            <a:off x="7466384"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6FA3B57-738D-4481-82DB-E775ECEB988D}"/>
              </a:ext>
            </a:extLst>
          </p:cNvPr>
          <p:cNvSpPr txBox="1"/>
          <p:nvPr/>
        </p:nvSpPr>
        <p:spPr>
          <a:xfrm>
            <a:off x="7557216" y="3177888"/>
            <a:ext cx="2926246" cy="400110"/>
          </a:xfrm>
          <a:prstGeom prst="rect">
            <a:avLst/>
          </a:prstGeom>
          <a:noFill/>
        </p:spPr>
        <p:txBody>
          <a:bodyPr wrap="square" rtlCol="0">
            <a:spAutoFit/>
          </a:bodyPr>
          <a:lstStyle/>
          <a:p>
            <a:pPr algn="ctr"/>
            <a:r>
              <a:rPr lang="en-GB" sz="1000" dirty="0">
                <a:solidFill>
                  <a:srgbClr val="FF0000"/>
                </a:solidFill>
              </a:rPr>
              <a:t>Close to using Grid power near solar ramping</a:t>
            </a:r>
          </a:p>
        </p:txBody>
      </p:sp>
      <p:sp>
        <p:nvSpPr>
          <p:cNvPr id="12" name="TextBox 11">
            <a:extLst>
              <a:ext uri="{FF2B5EF4-FFF2-40B4-BE49-F238E27FC236}">
                <a16:creationId xmlns:a16="http://schemas.microsoft.com/office/drawing/2014/main" id="{545FF4DB-7A1F-4141-93FE-7FAC43B125B4}"/>
              </a:ext>
            </a:extLst>
          </p:cNvPr>
          <p:cNvSpPr txBox="1"/>
          <p:nvPr/>
        </p:nvSpPr>
        <p:spPr>
          <a:xfrm>
            <a:off x="2833286" y="3066755"/>
            <a:ext cx="1551327" cy="400110"/>
          </a:xfrm>
          <a:prstGeom prst="rect">
            <a:avLst/>
          </a:prstGeom>
          <a:noFill/>
        </p:spPr>
        <p:txBody>
          <a:bodyPr wrap="square" rtlCol="0">
            <a:spAutoFit/>
          </a:bodyPr>
          <a:lstStyle/>
          <a:p>
            <a:pPr algn="ctr"/>
            <a:r>
              <a:rPr lang="en-GB" sz="1000" dirty="0">
                <a:solidFill>
                  <a:srgbClr val="00B050"/>
                </a:solidFill>
              </a:rPr>
              <a:t>Generally spare solar in peak solar period</a:t>
            </a:r>
          </a:p>
        </p:txBody>
      </p:sp>
      <p:cxnSp>
        <p:nvCxnSpPr>
          <p:cNvPr id="5" name="Straight Arrow Connector 4">
            <a:extLst>
              <a:ext uri="{FF2B5EF4-FFF2-40B4-BE49-F238E27FC236}">
                <a16:creationId xmlns:a16="http://schemas.microsoft.com/office/drawing/2014/main" id="{A9FAF667-185D-45A9-A590-94E9DC7CC4DA}"/>
              </a:ext>
            </a:extLst>
          </p:cNvPr>
          <p:cNvCxnSpPr/>
          <p:nvPr/>
        </p:nvCxnSpPr>
        <p:spPr>
          <a:xfrm>
            <a:off x="2944999" y="2383746"/>
            <a:ext cx="0" cy="10452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869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3187" y="502132"/>
            <a:ext cx="7459685" cy="1371600"/>
          </a:xfrm>
        </p:spPr>
        <p:txBody>
          <a:bodyPr>
            <a:normAutofit/>
          </a:bodyPr>
          <a:lstStyle/>
          <a:p>
            <a:r>
              <a:rPr lang="en-GB" sz="2400" dirty="0"/>
              <a:t>Optimise by Hand Battery Schedule vs Benchmark Forecast</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278C0D66-2F63-45C4-BCDD-1B59F4129AC6}"/>
              </a:ext>
            </a:extLst>
          </p:cNvPr>
          <p:cNvPicPr>
            <a:picLocks noChangeAspect="1"/>
          </p:cNvPicPr>
          <p:nvPr/>
        </p:nvPicPr>
        <p:blipFill>
          <a:blip r:embed="rId3"/>
          <a:stretch>
            <a:fillRect/>
          </a:stretch>
        </p:blipFill>
        <p:spPr>
          <a:xfrm>
            <a:off x="1928331" y="1690064"/>
            <a:ext cx="4674267" cy="2938699"/>
          </a:xfrm>
          <a:prstGeom prst="rect">
            <a:avLst/>
          </a:prstGeom>
        </p:spPr>
      </p:pic>
      <p:sp>
        <p:nvSpPr>
          <p:cNvPr id="11" name="Content Placeholder 2">
            <a:extLst>
              <a:ext uri="{FF2B5EF4-FFF2-40B4-BE49-F238E27FC236}">
                <a16:creationId xmlns:a16="http://schemas.microsoft.com/office/drawing/2014/main" id="{FF56EB6A-6551-4D28-8372-B9AF288C9906}"/>
              </a:ext>
            </a:extLst>
          </p:cNvPr>
          <p:cNvSpPr>
            <a:spLocks noGrp="1"/>
          </p:cNvSpPr>
          <p:nvPr>
            <p:ph idx="1"/>
          </p:nvPr>
        </p:nvSpPr>
        <p:spPr>
          <a:xfrm>
            <a:off x="6811137" y="1690064"/>
            <a:ext cx="4667746" cy="2938699"/>
          </a:xfrm>
          <a:solidFill>
            <a:schemeClr val="bg1">
              <a:lumMod val="95000"/>
            </a:schemeClr>
          </a:solidFill>
        </p:spPr>
        <p:txBody>
          <a:bodyPr>
            <a:normAutofit lnSpcReduction="10000"/>
          </a:bodyPr>
          <a:lstStyle/>
          <a:p>
            <a:pPr marL="0" indent="0">
              <a:buNone/>
            </a:pPr>
            <a:r>
              <a:rPr lang="en-GB" sz="1200" b="1" dirty="0"/>
              <a:t>Benchmarking:</a:t>
            </a:r>
          </a:p>
          <a:p>
            <a:pPr>
              <a:buFontTx/>
              <a:buChar char="-"/>
            </a:pPr>
            <a:r>
              <a:rPr lang="en-GB" sz="1200" dirty="0"/>
              <a:t>Use Task 0 Battery Schedule from Optimise by Hand with ML forecasts of Demand and PV</a:t>
            </a:r>
          </a:p>
          <a:p>
            <a:pPr>
              <a:buFontTx/>
              <a:buChar char="-"/>
            </a:pPr>
            <a:r>
              <a:rPr lang="en-GB" sz="1200" dirty="0"/>
              <a:t>Score against Benchmark Week (which is the week prior to the Task 0 week – 16-32  July 18) </a:t>
            </a:r>
          </a:p>
          <a:p>
            <a:pPr marL="0" indent="0">
              <a:buNone/>
            </a:pPr>
            <a:r>
              <a:rPr lang="en-GB" sz="1200" b="1" dirty="0"/>
              <a:t>Observations: </a:t>
            </a:r>
          </a:p>
          <a:p>
            <a:pPr>
              <a:buFontTx/>
              <a:buChar char="-"/>
            </a:pPr>
            <a:r>
              <a:rPr lang="en-GB" sz="1200" dirty="0"/>
              <a:t>Score for week reduces from 8.89 to 7.199 </a:t>
            </a:r>
          </a:p>
          <a:p>
            <a:pPr>
              <a:buFontTx/>
              <a:buChar char="-"/>
            </a:pPr>
            <a:r>
              <a:rPr lang="en-GB" sz="1200" dirty="0"/>
              <a:t>No periods of using power from Grid, we are close on shoulder periods of Solar ramping</a:t>
            </a:r>
          </a:p>
          <a:p>
            <a:pPr>
              <a:buFontTx/>
              <a:buChar char="-"/>
            </a:pPr>
            <a:r>
              <a:rPr lang="en-GB" sz="1200" dirty="0"/>
              <a:t>Peak Reduction has reduced from 42% on average to 34% </a:t>
            </a:r>
          </a:p>
          <a:p>
            <a:pPr>
              <a:buFontTx/>
              <a:buChar char="-"/>
            </a:pPr>
            <a:endParaRPr lang="en-GB" sz="1200" dirty="0"/>
          </a:p>
          <a:p>
            <a:pPr marL="342900" indent="-342900">
              <a:buFont typeface="+mj-lt"/>
              <a:buAutoNum type="arabicPeriod"/>
            </a:pPr>
            <a:endParaRPr lang="en-GB" dirty="0"/>
          </a:p>
        </p:txBody>
      </p:sp>
      <p:pic>
        <p:nvPicPr>
          <p:cNvPr id="9" name="Picture 8">
            <a:extLst>
              <a:ext uri="{FF2B5EF4-FFF2-40B4-BE49-F238E27FC236}">
                <a16:creationId xmlns:a16="http://schemas.microsoft.com/office/drawing/2014/main" id="{E994CE95-4C3F-48C5-A846-01BF5E0B448F}"/>
              </a:ext>
            </a:extLst>
          </p:cNvPr>
          <p:cNvPicPr>
            <a:picLocks noChangeAspect="1"/>
          </p:cNvPicPr>
          <p:nvPr/>
        </p:nvPicPr>
        <p:blipFill>
          <a:blip r:embed="rId4"/>
          <a:stretch>
            <a:fillRect/>
          </a:stretch>
        </p:blipFill>
        <p:spPr>
          <a:xfrm>
            <a:off x="1961664" y="4855839"/>
            <a:ext cx="9517219" cy="1361939"/>
          </a:xfrm>
          <a:prstGeom prst="rect">
            <a:avLst/>
          </a:prstGeom>
          <a:solidFill>
            <a:schemeClr val="bg1"/>
          </a:solidFill>
        </p:spPr>
      </p:pic>
      <p:sp>
        <p:nvSpPr>
          <p:cNvPr id="13" name="Oval 12">
            <a:extLst>
              <a:ext uri="{FF2B5EF4-FFF2-40B4-BE49-F238E27FC236}">
                <a16:creationId xmlns:a16="http://schemas.microsoft.com/office/drawing/2014/main" id="{F7FA60B0-F216-4AFE-9510-AA2E412626C1}"/>
              </a:ext>
            </a:extLst>
          </p:cNvPr>
          <p:cNvSpPr/>
          <p:nvPr/>
        </p:nvSpPr>
        <p:spPr>
          <a:xfrm>
            <a:off x="5284600" y="3429000"/>
            <a:ext cx="277309" cy="379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2718061-068C-4626-B9AF-F5349CEB154E}"/>
              </a:ext>
            </a:extLst>
          </p:cNvPr>
          <p:cNvSpPr txBox="1"/>
          <p:nvPr/>
        </p:nvSpPr>
        <p:spPr>
          <a:xfrm>
            <a:off x="2747254" y="4303049"/>
            <a:ext cx="1871142" cy="400110"/>
          </a:xfrm>
          <a:prstGeom prst="rect">
            <a:avLst/>
          </a:prstGeom>
          <a:noFill/>
        </p:spPr>
        <p:txBody>
          <a:bodyPr wrap="square" rtlCol="0">
            <a:spAutoFit/>
          </a:bodyPr>
          <a:lstStyle/>
          <a:p>
            <a:pPr algn="ctr"/>
            <a:r>
              <a:rPr lang="en-GB" sz="1000" dirty="0">
                <a:solidFill>
                  <a:srgbClr val="00B050"/>
                </a:solidFill>
              </a:rPr>
              <a:t>Can be more aggressive in Charging in Solar Peak</a:t>
            </a:r>
          </a:p>
        </p:txBody>
      </p:sp>
      <p:sp>
        <p:nvSpPr>
          <p:cNvPr id="18" name="TextBox 17">
            <a:extLst>
              <a:ext uri="{FF2B5EF4-FFF2-40B4-BE49-F238E27FC236}">
                <a16:creationId xmlns:a16="http://schemas.microsoft.com/office/drawing/2014/main" id="{5162D4B2-7562-4452-B1AD-5A3FED3E32CA}"/>
              </a:ext>
            </a:extLst>
          </p:cNvPr>
          <p:cNvSpPr txBox="1"/>
          <p:nvPr/>
        </p:nvSpPr>
        <p:spPr>
          <a:xfrm>
            <a:off x="5014422" y="4289809"/>
            <a:ext cx="1400689" cy="553998"/>
          </a:xfrm>
          <a:prstGeom prst="rect">
            <a:avLst/>
          </a:prstGeom>
          <a:noFill/>
        </p:spPr>
        <p:txBody>
          <a:bodyPr wrap="square" rtlCol="0">
            <a:spAutoFit/>
          </a:bodyPr>
          <a:lstStyle/>
          <a:p>
            <a:pPr algn="ctr"/>
            <a:r>
              <a:rPr lang="en-GB" sz="1000" dirty="0">
                <a:solidFill>
                  <a:srgbClr val="FF0000"/>
                </a:solidFill>
              </a:rPr>
              <a:t>Chance of using Grid power near solar ramping</a:t>
            </a:r>
          </a:p>
        </p:txBody>
      </p:sp>
      <p:cxnSp>
        <p:nvCxnSpPr>
          <p:cNvPr id="21" name="Straight Arrow Connector 20">
            <a:extLst>
              <a:ext uri="{FF2B5EF4-FFF2-40B4-BE49-F238E27FC236}">
                <a16:creationId xmlns:a16="http://schemas.microsoft.com/office/drawing/2014/main" id="{6715378F-ADDD-40CC-BDFE-0FC73B267E01}"/>
              </a:ext>
            </a:extLst>
          </p:cNvPr>
          <p:cNvCxnSpPr>
            <a:endCxn id="13" idx="4"/>
          </p:cNvCxnSpPr>
          <p:nvPr/>
        </p:nvCxnSpPr>
        <p:spPr>
          <a:xfrm flipV="1">
            <a:off x="5360276" y="3808949"/>
            <a:ext cx="62979" cy="494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7DCF489-8878-4EAD-B902-157C6BED1495}"/>
              </a:ext>
            </a:extLst>
          </p:cNvPr>
          <p:cNvSpPr/>
          <p:nvPr/>
        </p:nvSpPr>
        <p:spPr>
          <a:xfrm>
            <a:off x="3544170" y="2941529"/>
            <a:ext cx="277309" cy="37994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786CFA52-02F2-4822-9EFF-BD9D0372B918}"/>
              </a:ext>
            </a:extLst>
          </p:cNvPr>
          <p:cNvCxnSpPr/>
          <p:nvPr/>
        </p:nvCxnSpPr>
        <p:spPr>
          <a:xfrm flipV="1">
            <a:off x="3342290" y="3342290"/>
            <a:ext cx="340535" cy="960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5AA2F581-D655-4FAA-A964-78F151D80AAA}"/>
              </a:ext>
            </a:extLst>
          </p:cNvPr>
          <p:cNvPicPr>
            <a:picLocks noChangeAspect="1"/>
          </p:cNvPicPr>
          <p:nvPr/>
        </p:nvPicPr>
        <p:blipFill>
          <a:blip r:embed="rId5"/>
          <a:stretch>
            <a:fillRect/>
          </a:stretch>
        </p:blipFill>
        <p:spPr>
          <a:xfrm>
            <a:off x="9145010" y="580500"/>
            <a:ext cx="2140495" cy="1316064"/>
          </a:xfrm>
          <a:prstGeom prst="rect">
            <a:avLst/>
          </a:prstGeom>
        </p:spPr>
      </p:pic>
    </p:spTree>
    <p:extLst>
      <p:ext uri="{BB962C8B-B14F-4D97-AF65-F5344CB8AC3E}">
        <p14:creationId xmlns:p14="http://schemas.microsoft.com/office/powerpoint/2010/main" val="382736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Benchmark Week vs Our Forecast</a:t>
            </a:r>
          </a:p>
        </p:txBody>
      </p:sp>
      <p:pic>
        <p:nvPicPr>
          <p:cNvPr id="5" name="Picture 4">
            <a:extLst>
              <a:ext uri="{FF2B5EF4-FFF2-40B4-BE49-F238E27FC236}">
                <a16:creationId xmlns:a16="http://schemas.microsoft.com/office/drawing/2014/main" id="{1BF7D095-B40D-4E61-AB95-03919C004CC4}"/>
              </a:ext>
            </a:extLst>
          </p:cNvPr>
          <p:cNvPicPr>
            <a:picLocks noChangeAspect="1"/>
          </p:cNvPicPr>
          <p:nvPr/>
        </p:nvPicPr>
        <p:blipFill>
          <a:blip r:embed="rId2"/>
          <a:stretch>
            <a:fillRect/>
          </a:stretch>
        </p:blipFill>
        <p:spPr>
          <a:xfrm>
            <a:off x="795235" y="2103119"/>
            <a:ext cx="5300765" cy="3421918"/>
          </a:xfrm>
          <a:prstGeom prst="rect">
            <a:avLst/>
          </a:prstGeom>
        </p:spPr>
      </p:pic>
      <p:pic>
        <p:nvPicPr>
          <p:cNvPr id="7" name="Picture 6">
            <a:extLst>
              <a:ext uri="{FF2B5EF4-FFF2-40B4-BE49-F238E27FC236}">
                <a16:creationId xmlns:a16="http://schemas.microsoft.com/office/drawing/2014/main" id="{ADD67A6B-C65A-4B52-931E-7CF76A1585C4}"/>
              </a:ext>
            </a:extLst>
          </p:cNvPr>
          <p:cNvPicPr>
            <a:picLocks noChangeAspect="1"/>
          </p:cNvPicPr>
          <p:nvPr/>
        </p:nvPicPr>
        <p:blipFill>
          <a:blip r:embed="rId3"/>
          <a:stretch>
            <a:fillRect/>
          </a:stretch>
        </p:blipFill>
        <p:spPr>
          <a:xfrm>
            <a:off x="6374568" y="2103119"/>
            <a:ext cx="5245037" cy="3421918"/>
          </a:xfrm>
          <a:prstGeom prst="rect">
            <a:avLst/>
          </a:prstGeom>
        </p:spPr>
      </p:pic>
    </p:spTree>
    <p:extLst>
      <p:ext uri="{BB962C8B-B14F-4D97-AF65-F5344CB8AC3E}">
        <p14:creationId xmlns:p14="http://schemas.microsoft.com/office/powerpoint/2010/main" val="751637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0 Results</a:t>
            </a:r>
          </a:p>
        </p:txBody>
      </p:sp>
      <p:pic>
        <p:nvPicPr>
          <p:cNvPr id="4" name="Picture 3">
            <a:extLst>
              <a:ext uri="{FF2B5EF4-FFF2-40B4-BE49-F238E27FC236}">
                <a16:creationId xmlns:a16="http://schemas.microsoft.com/office/drawing/2014/main" id="{9F17F031-E45D-455A-BA79-B4BC8C439151}"/>
              </a:ext>
            </a:extLst>
          </p:cNvPr>
          <p:cNvPicPr>
            <a:picLocks noChangeAspect="1"/>
          </p:cNvPicPr>
          <p:nvPr/>
        </p:nvPicPr>
        <p:blipFill>
          <a:blip r:embed="rId2"/>
          <a:stretch>
            <a:fillRect/>
          </a:stretch>
        </p:blipFill>
        <p:spPr>
          <a:xfrm>
            <a:off x="4992799" y="642594"/>
            <a:ext cx="6471491" cy="5635257"/>
          </a:xfrm>
          <a:prstGeom prst="rect">
            <a:avLst/>
          </a:prstGeom>
          <a:solidFill>
            <a:schemeClr val="bg1"/>
          </a:solidFill>
        </p:spPr>
      </p:pic>
    </p:spTree>
    <p:extLst>
      <p:ext uri="{BB962C8B-B14F-4D97-AF65-F5344CB8AC3E}">
        <p14:creationId xmlns:p14="http://schemas.microsoft.com/office/powerpoint/2010/main" val="2467551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1</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16/10/2018 – 22/10/2018</a:t>
            </a:r>
          </a:p>
        </p:txBody>
      </p:sp>
    </p:spTree>
    <p:extLst>
      <p:ext uri="{BB962C8B-B14F-4D97-AF65-F5344CB8AC3E}">
        <p14:creationId xmlns:p14="http://schemas.microsoft.com/office/powerpoint/2010/main" val="119210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02C4D4-F4B3-4479-AF94-43B658988737}"/>
              </a:ext>
            </a:extLst>
          </p:cNvPr>
          <p:cNvPicPr>
            <a:picLocks noChangeAspect="1"/>
          </p:cNvPicPr>
          <p:nvPr/>
        </p:nvPicPr>
        <p:blipFill>
          <a:blip r:embed="rId2"/>
          <a:stretch>
            <a:fillRect/>
          </a:stretch>
        </p:blipFill>
        <p:spPr>
          <a:xfrm>
            <a:off x="621680" y="4125042"/>
            <a:ext cx="4870764" cy="2109521"/>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3"/>
          <a:srcRect t="1471" r="31106" b="84091"/>
          <a:stretch/>
        </p:blipFill>
        <p:spPr>
          <a:xfrm>
            <a:off x="1981499" y="1331434"/>
            <a:ext cx="4662385" cy="365635"/>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V2</a:t>
            </a:r>
          </a:p>
        </p:txBody>
      </p:sp>
      <p:sp>
        <p:nvSpPr>
          <p:cNvPr id="2" name="TextBox 1">
            <a:extLst>
              <a:ext uri="{FF2B5EF4-FFF2-40B4-BE49-F238E27FC236}">
                <a16:creationId xmlns:a16="http://schemas.microsoft.com/office/drawing/2014/main" id="{B3A20AE7-3137-42F6-8BBF-E2AD0B5335A8}"/>
              </a:ext>
            </a:extLst>
          </p:cNvPr>
          <p:cNvSpPr txBox="1"/>
          <p:nvPr/>
        </p:nvSpPr>
        <p:spPr>
          <a:xfrm>
            <a:off x="3057062" y="5623376"/>
            <a:ext cx="2383228" cy="276999"/>
          </a:xfrm>
          <a:prstGeom prst="rect">
            <a:avLst/>
          </a:prstGeom>
          <a:noFill/>
          <a:ln>
            <a:noFill/>
          </a:ln>
        </p:spPr>
        <p:txBody>
          <a:bodyPr wrap="square" rtlCol="0">
            <a:spAutoFit/>
          </a:bodyPr>
          <a:lstStyle/>
          <a:p>
            <a:r>
              <a:rPr lang="en-GB" sz="1200" b="1" dirty="0">
                <a:solidFill>
                  <a:srgbClr val="C00000"/>
                </a:solidFill>
              </a:rPr>
              <a:t>Some improvement in match</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4"/>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45441828-7120-4E4B-B879-DA272A8EA2AB}"/>
              </a:ext>
            </a:extLst>
          </p:cNvPr>
          <p:cNvPicPr>
            <a:picLocks noChangeAspect="1"/>
          </p:cNvPicPr>
          <p:nvPr/>
        </p:nvPicPr>
        <p:blipFill>
          <a:blip r:embed="rId5"/>
          <a:stretch>
            <a:fillRect/>
          </a:stretch>
        </p:blipFill>
        <p:spPr>
          <a:xfrm>
            <a:off x="2244749" y="1617832"/>
            <a:ext cx="4948454" cy="375375"/>
          </a:xfrm>
          <a:prstGeom prst="rect">
            <a:avLst/>
          </a:prstGeom>
        </p:spPr>
      </p:pic>
      <p:sp>
        <p:nvSpPr>
          <p:cNvPr id="22" name="Content Placeholder 2">
            <a:extLst>
              <a:ext uri="{FF2B5EF4-FFF2-40B4-BE49-F238E27FC236}">
                <a16:creationId xmlns:a16="http://schemas.microsoft.com/office/drawing/2014/main" id="{4B45C894-EAE0-455C-A880-FB02F1CA42D4}"/>
              </a:ext>
            </a:extLst>
          </p:cNvPr>
          <p:cNvSpPr>
            <a:spLocks noGrp="1"/>
          </p:cNvSpPr>
          <p:nvPr>
            <p:ph idx="1"/>
          </p:nvPr>
        </p:nvSpPr>
        <p:spPr>
          <a:xfrm>
            <a:off x="1073066" y="2233133"/>
            <a:ext cx="4243066" cy="1770699"/>
          </a:xfrm>
        </p:spPr>
        <p:txBody>
          <a:bodyPr>
            <a:normAutofit/>
          </a:bodyPr>
          <a:lstStyle/>
          <a:p>
            <a:r>
              <a:rPr lang="en-GB" dirty="0"/>
              <a:t>Chosen different model type, Voting Ensemble (instead of recommended </a:t>
            </a:r>
            <a:r>
              <a:rPr lang="en-GB" dirty="0" err="1"/>
              <a:t>SparseNormalizer</a:t>
            </a:r>
            <a:r>
              <a:rPr lang="en-GB" dirty="0"/>
              <a:t>)</a:t>
            </a:r>
          </a:p>
          <a:p>
            <a:r>
              <a:rPr lang="en-GB" dirty="0"/>
              <a:t>This seems to have less tendency to under estimate at high values vs Task 0 model </a:t>
            </a:r>
          </a:p>
        </p:txBody>
      </p:sp>
      <p:pic>
        <p:nvPicPr>
          <p:cNvPr id="23" name="Picture 22">
            <a:extLst>
              <a:ext uri="{FF2B5EF4-FFF2-40B4-BE49-F238E27FC236}">
                <a16:creationId xmlns:a16="http://schemas.microsoft.com/office/drawing/2014/main" id="{3EA9BD24-480C-49B9-A9A6-C954C3A210A5}"/>
              </a:ext>
            </a:extLst>
          </p:cNvPr>
          <p:cNvPicPr>
            <a:picLocks noChangeAspect="1"/>
          </p:cNvPicPr>
          <p:nvPr/>
        </p:nvPicPr>
        <p:blipFill>
          <a:blip r:embed="rId6"/>
          <a:stretch>
            <a:fillRect/>
          </a:stretch>
        </p:blipFill>
        <p:spPr>
          <a:xfrm>
            <a:off x="5625261" y="2535528"/>
            <a:ext cx="6111536" cy="3699035"/>
          </a:xfrm>
          <a:prstGeom prst="rect">
            <a:avLst/>
          </a:prstGeom>
        </p:spPr>
      </p:pic>
      <p:pic>
        <p:nvPicPr>
          <p:cNvPr id="25" name="Picture 24">
            <a:extLst>
              <a:ext uri="{FF2B5EF4-FFF2-40B4-BE49-F238E27FC236}">
                <a16:creationId xmlns:a16="http://schemas.microsoft.com/office/drawing/2014/main" id="{18C854BB-7C33-4C70-A73B-DE31E410E06C}"/>
              </a:ext>
            </a:extLst>
          </p:cNvPr>
          <p:cNvPicPr>
            <a:picLocks noChangeAspect="1"/>
          </p:cNvPicPr>
          <p:nvPr/>
        </p:nvPicPr>
        <p:blipFill>
          <a:blip r:embed="rId7"/>
          <a:stretch>
            <a:fillRect/>
          </a:stretch>
        </p:blipFill>
        <p:spPr>
          <a:xfrm>
            <a:off x="7986343" y="1024439"/>
            <a:ext cx="3586343" cy="2334215"/>
          </a:xfrm>
          <a:prstGeom prst="rect">
            <a:avLst/>
          </a:prstGeom>
        </p:spPr>
      </p:pic>
    </p:spTree>
    <p:extLst>
      <p:ext uri="{BB962C8B-B14F-4D97-AF65-F5344CB8AC3E}">
        <p14:creationId xmlns:p14="http://schemas.microsoft.com/office/powerpoint/2010/main" val="3630793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2"/>
          <a:stretch>
            <a:fillRect/>
          </a:stretch>
        </p:blipFill>
        <p:spPr>
          <a:xfrm>
            <a:off x="1778349" y="1300652"/>
            <a:ext cx="5612526" cy="35531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3"/>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4"/>
          <a:stretch>
            <a:fillRect/>
          </a:stretch>
        </p:blipFill>
        <p:spPr>
          <a:xfrm>
            <a:off x="1877147" y="1655963"/>
            <a:ext cx="7519101" cy="471388"/>
          </a:xfrm>
          <a:prstGeom prst="rect">
            <a:avLst/>
          </a:prstGeom>
        </p:spPr>
      </p:pic>
      <p:pic>
        <p:nvPicPr>
          <p:cNvPr id="11" name="Picture 10">
            <a:extLst>
              <a:ext uri="{FF2B5EF4-FFF2-40B4-BE49-F238E27FC236}">
                <a16:creationId xmlns:a16="http://schemas.microsoft.com/office/drawing/2014/main" id="{4A2EB059-BDCB-4ED5-A596-80904F392492}"/>
              </a:ext>
            </a:extLst>
          </p:cNvPr>
          <p:cNvPicPr>
            <a:picLocks noChangeAspect="1"/>
          </p:cNvPicPr>
          <p:nvPr/>
        </p:nvPicPr>
        <p:blipFill>
          <a:blip r:embed="rId5"/>
          <a:stretch>
            <a:fillRect/>
          </a:stretch>
        </p:blipFill>
        <p:spPr>
          <a:xfrm>
            <a:off x="542332" y="4519194"/>
            <a:ext cx="5162679" cy="1708946"/>
          </a:xfrm>
          <a:prstGeom prst="rect">
            <a:avLst/>
          </a:prstGeom>
        </p:spPr>
      </p:pic>
      <p:pic>
        <p:nvPicPr>
          <p:cNvPr id="15" name="Picture 14">
            <a:extLst>
              <a:ext uri="{FF2B5EF4-FFF2-40B4-BE49-F238E27FC236}">
                <a16:creationId xmlns:a16="http://schemas.microsoft.com/office/drawing/2014/main" id="{F11E3483-EFBA-49C8-93EC-85199C31C601}"/>
              </a:ext>
            </a:extLst>
          </p:cNvPr>
          <p:cNvPicPr>
            <a:picLocks noChangeAspect="1"/>
          </p:cNvPicPr>
          <p:nvPr/>
        </p:nvPicPr>
        <p:blipFill rotWithShape="1">
          <a:blip r:embed="rId6"/>
          <a:srcRect t="21884" b="7449"/>
          <a:stretch/>
        </p:blipFill>
        <p:spPr>
          <a:xfrm>
            <a:off x="5953058" y="4627746"/>
            <a:ext cx="4421436" cy="1611997"/>
          </a:xfrm>
          <a:prstGeom prst="rect">
            <a:avLst/>
          </a:prstGeom>
        </p:spPr>
      </p:pic>
      <p:pic>
        <p:nvPicPr>
          <p:cNvPr id="17" name="Picture 16">
            <a:extLst>
              <a:ext uri="{FF2B5EF4-FFF2-40B4-BE49-F238E27FC236}">
                <a16:creationId xmlns:a16="http://schemas.microsoft.com/office/drawing/2014/main" id="{4091DCD3-8041-4483-952F-4F1211837408}"/>
              </a:ext>
            </a:extLst>
          </p:cNvPr>
          <p:cNvPicPr>
            <a:picLocks noChangeAspect="1"/>
          </p:cNvPicPr>
          <p:nvPr/>
        </p:nvPicPr>
        <p:blipFill>
          <a:blip r:embed="rId7"/>
          <a:stretch>
            <a:fillRect/>
          </a:stretch>
        </p:blipFill>
        <p:spPr>
          <a:xfrm>
            <a:off x="542333" y="2332916"/>
            <a:ext cx="5162678" cy="1670927"/>
          </a:xfrm>
          <a:prstGeom prst="rect">
            <a:avLst/>
          </a:prstGeom>
        </p:spPr>
      </p:pic>
      <p:pic>
        <p:nvPicPr>
          <p:cNvPr id="19" name="Picture 18">
            <a:extLst>
              <a:ext uri="{FF2B5EF4-FFF2-40B4-BE49-F238E27FC236}">
                <a16:creationId xmlns:a16="http://schemas.microsoft.com/office/drawing/2014/main" id="{58123832-52F2-4DFE-BFFF-44D931C2D2D9}"/>
              </a:ext>
            </a:extLst>
          </p:cNvPr>
          <p:cNvPicPr>
            <a:picLocks noChangeAspect="1"/>
          </p:cNvPicPr>
          <p:nvPr/>
        </p:nvPicPr>
        <p:blipFill>
          <a:blip r:embed="rId8"/>
          <a:stretch>
            <a:fillRect/>
          </a:stretch>
        </p:blipFill>
        <p:spPr>
          <a:xfrm>
            <a:off x="5953058" y="2184136"/>
            <a:ext cx="4421436" cy="2335058"/>
          </a:xfrm>
          <a:prstGeom prst="rect">
            <a:avLst/>
          </a:prstGeom>
        </p:spPr>
      </p:pic>
    </p:spTree>
    <p:extLst>
      <p:ext uri="{BB962C8B-B14F-4D97-AF65-F5344CB8AC3E}">
        <p14:creationId xmlns:p14="http://schemas.microsoft.com/office/powerpoint/2010/main" val="57298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9483-060D-493A-83E6-8DCB13B6F5ED}"/>
              </a:ext>
            </a:extLst>
          </p:cNvPr>
          <p:cNvSpPr>
            <a:spLocks noGrp="1"/>
          </p:cNvSpPr>
          <p:nvPr>
            <p:ph type="title"/>
          </p:nvPr>
        </p:nvSpPr>
        <p:spPr/>
        <p:txBody>
          <a:bodyPr/>
          <a:lstStyle/>
          <a:p>
            <a:r>
              <a:rPr lang="en-GB" dirty="0"/>
              <a:t>Content	</a:t>
            </a:r>
          </a:p>
        </p:txBody>
      </p:sp>
      <p:sp>
        <p:nvSpPr>
          <p:cNvPr id="3" name="Content Placeholder 2">
            <a:extLst>
              <a:ext uri="{FF2B5EF4-FFF2-40B4-BE49-F238E27FC236}">
                <a16:creationId xmlns:a16="http://schemas.microsoft.com/office/drawing/2014/main" id="{608833BC-C2B2-4633-AB48-3E701295E2B2}"/>
              </a:ext>
            </a:extLst>
          </p:cNvPr>
          <p:cNvSpPr>
            <a:spLocks noGrp="1"/>
          </p:cNvSpPr>
          <p:nvPr>
            <p:ph idx="1"/>
          </p:nvPr>
        </p:nvSpPr>
        <p:spPr/>
        <p:txBody>
          <a:bodyPr/>
          <a:lstStyle/>
          <a:p>
            <a:r>
              <a:rPr lang="en-GB" dirty="0"/>
              <a:t>Challenge Scenario / Aim</a:t>
            </a:r>
          </a:p>
          <a:p>
            <a:r>
              <a:rPr lang="en-GB" sz="1600" dirty="0"/>
              <a:t>Tasks, Rules &amp; Dates</a:t>
            </a:r>
            <a:r>
              <a:rPr lang="en-GB" dirty="0">
                <a:highlight>
                  <a:srgbClr val="FFFF00"/>
                </a:highlight>
              </a:rPr>
              <a:t> </a:t>
            </a:r>
          </a:p>
          <a:p>
            <a:r>
              <a:rPr lang="en-GB" dirty="0"/>
              <a:t>Site Details</a:t>
            </a:r>
          </a:p>
          <a:p>
            <a:r>
              <a:rPr lang="en-GB" dirty="0"/>
              <a:t>Data Sets</a:t>
            </a:r>
          </a:p>
          <a:p>
            <a:r>
              <a:rPr lang="en-GB" dirty="0"/>
              <a:t>Constraints</a:t>
            </a:r>
          </a:p>
          <a:p>
            <a:r>
              <a:rPr lang="en-GB" dirty="0"/>
              <a:t>Solution Design</a:t>
            </a:r>
          </a:p>
          <a:p>
            <a:r>
              <a:rPr lang="en-GB" dirty="0"/>
              <a:t>Progress</a:t>
            </a:r>
          </a:p>
          <a:p>
            <a:r>
              <a:rPr lang="en-GB" dirty="0"/>
              <a:t>Next Steps</a:t>
            </a:r>
          </a:p>
          <a:p>
            <a:r>
              <a:rPr lang="en-GB" dirty="0"/>
              <a:t>Appendix 1: Technical Design Templates &amp; References</a:t>
            </a:r>
          </a:p>
          <a:p>
            <a:endParaRPr lang="en-GB" dirty="0"/>
          </a:p>
        </p:txBody>
      </p:sp>
    </p:spTree>
    <p:extLst>
      <p:ext uri="{BB962C8B-B14F-4D97-AF65-F5344CB8AC3E}">
        <p14:creationId xmlns:p14="http://schemas.microsoft.com/office/powerpoint/2010/main" val="714126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a:bodyPr>
          <a:lstStyle/>
          <a:p>
            <a:pPr marL="0" indent="0">
              <a:buNone/>
            </a:pPr>
            <a:r>
              <a:rPr lang="en-GB" b="1" dirty="0"/>
              <a:t>Method Improvements:</a:t>
            </a:r>
          </a:p>
          <a:p>
            <a:pPr marL="342900" indent="-342900">
              <a:buFont typeface="+mj-lt"/>
              <a:buAutoNum type="arabicPeriod"/>
            </a:pPr>
            <a:r>
              <a:rPr lang="en-GB" b="1" dirty="0"/>
              <a:t>Solar Shoulders: </a:t>
            </a:r>
            <a:r>
              <a:rPr lang="en-GB" dirty="0"/>
              <a:t>Added new parameters for managing solar ramping, allows lower percentage of solar to be used during the solar ramping periods – </a:t>
            </a:r>
            <a:r>
              <a:rPr lang="en-GB" b="1" dirty="0"/>
              <a:t>PV Risk Shoulder Level and PV Shoulder Risk Factor</a:t>
            </a:r>
          </a:p>
          <a:p>
            <a:pPr marL="342900" indent="-342900">
              <a:buFont typeface="+mj-lt"/>
              <a:buAutoNum type="arabicPeriod"/>
            </a:pPr>
            <a:r>
              <a:rPr lang="en-GB" b="1" dirty="0"/>
              <a:t>Corrected Scoring: </a:t>
            </a:r>
            <a:r>
              <a:rPr lang="en-GB" dirty="0"/>
              <a:t>Scoring now aligned to results, divide by 7 and take as percentage</a:t>
            </a:r>
            <a:endParaRPr lang="en-GB" dirty="0">
              <a:solidFill>
                <a:schemeClr val="bg1">
                  <a:lumMod val="65000"/>
                </a:schemeClr>
              </a:solidFill>
            </a:endParaRPr>
          </a:p>
        </p:txBody>
      </p:sp>
    </p:spTree>
    <p:extLst>
      <p:ext uri="{BB962C8B-B14F-4D97-AF65-F5344CB8AC3E}">
        <p14:creationId xmlns:p14="http://schemas.microsoft.com/office/powerpoint/2010/main" val="331023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2800" dirty="0"/>
              <a:t>Task 1 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3870322F-733F-4C19-9340-2FD6605194CE}"/>
              </a:ext>
            </a:extLst>
          </p:cNvPr>
          <p:cNvPicPr>
            <a:picLocks noChangeAspect="1"/>
          </p:cNvPicPr>
          <p:nvPr/>
        </p:nvPicPr>
        <p:blipFill rotWithShape="1">
          <a:blip r:embed="rId3"/>
          <a:srcRect t="3674" b="7366"/>
          <a:stretch/>
        </p:blipFill>
        <p:spPr>
          <a:xfrm>
            <a:off x="2113163" y="1697046"/>
            <a:ext cx="8602186" cy="2864666"/>
          </a:xfrm>
          <a:prstGeom prst="rect">
            <a:avLst/>
          </a:prstGeom>
        </p:spPr>
      </p:pic>
      <p:pic>
        <p:nvPicPr>
          <p:cNvPr id="14" name="Picture 13">
            <a:extLst>
              <a:ext uri="{FF2B5EF4-FFF2-40B4-BE49-F238E27FC236}">
                <a16:creationId xmlns:a16="http://schemas.microsoft.com/office/drawing/2014/main" id="{D4E7CD23-5CC3-42F4-ABFC-C52FEB617D09}"/>
              </a:ext>
            </a:extLst>
          </p:cNvPr>
          <p:cNvPicPr>
            <a:picLocks noChangeAspect="1"/>
          </p:cNvPicPr>
          <p:nvPr/>
        </p:nvPicPr>
        <p:blipFill>
          <a:blip r:embed="rId4"/>
          <a:stretch>
            <a:fillRect/>
          </a:stretch>
        </p:blipFill>
        <p:spPr>
          <a:xfrm>
            <a:off x="558952" y="4768226"/>
            <a:ext cx="10999433" cy="1447180"/>
          </a:xfrm>
          <a:prstGeom prst="rect">
            <a:avLst/>
          </a:prstGeom>
          <a:solidFill>
            <a:schemeClr val="bg1"/>
          </a:solidFill>
        </p:spPr>
      </p:pic>
    </p:spTree>
    <p:extLst>
      <p:ext uri="{BB962C8B-B14F-4D97-AF65-F5344CB8AC3E}">
        <p14:creationId xmlns:p14="http://schemas.microsoft.com/office/powerpoint/2010/main" val="2568828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2</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b="0" i="0" dirty="0">
                <a:solidFill>
                  <a:srgbClr val="201F1E"/>
                </a:solidFill>
                <a:effectLst/>
                <a:latin typeface="Calibri" panose="020F0502020204030204" pitchFamily="34" charset="0"/>
              </a:rPr>
              <a:t>2019-03-10 to 2019-03-16</a:t>
            </a:r>
            <a:endParaRPr lang="en-GB" dirty="0">
              <a:highlight>
                <a:srgbClr val="FFFF00"/>
              </a:highlight>
            </a:endParaRPr>
          </a:p>
        </p:txBody>
      </p:sp>
    </p:spTree>
    <p:extLst>
      <p:ext uri="{BB962C8B-B14F-4D97-AF65-F5344CB8AC3E}">
        <p14:creationId xmlns:p14="http://schemas.microsoft.com/office/powerpoint/2010/main" val="2196144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3">
            <a:alphaModFix amt="35000"/>
          </a:blip>
          <a:stretch>
            <a:fillRect/>
          </a:stretch>
        </p:blipFill>
        <p:spPr>
          <a:xfrm>
            <a:off x="1909729" y="1323107"/>
            <a:ext cx="5513728" cy="345667"/>
          </a:xfrm>
          <a:prstGeom prst="rect">
            <a:avLst/>
          </a:prstGeom>
        </p:spPr>
      </p:pic>
      <p:pic>
        <p:nvPicPr>
          <p:cNvPr id="3" name="Picture 2">
            <a:extLst>
              <a:ext uri="{FF2B5EF4-FFF2-40B4-BE49-F238E27FC236}">
                <a16:creationId xmlns:a16="http://schemas.microsoft.com/office/drawing/2014/main" id="{1E29D561-65BB-4D27-AF79-36FBA4530F3C}"/>
              </a:ext>
            </a:extLst>
          </p:cNvPr>
          <p:cNvPicPr>
            <a:picLocks noChangeAspect="1"/>
          </p:cNvPicPr>
          <p:nvPr/>
        </p:nvPicPr>
        <p:blipFill>
          <a:blip r:embed="rId4"/>
          <a:stretch>
            <a:fillRect/>
          </a:stretch>
        </p:blipFill>
        <p:spPr>
          <a:xfrm>
            <a:off x="2220462" y="1609333"/>
            <a:ext cx="6311791" cy="442198"/>
          </a:xfrm>
          <a:prstGeom prst="rect">
            <a:avLst/>
          </a:prstGeom>
        </p:spPr>
      </p:pic>
      <p:pic>
        <p:nvPicPr>
          <p:cNvPr id="8" name="Picture 7">
            <a:extLst>
              <a:ext uri="{FF2B5EF4-FFF2-40B4-BE49-F238E27FC236}">
                <a16:creationId xmlns:a16="http://schemas.microsoft.com/office/drawing/2014/main" id="{FC4C53A5-4536-4306-B7BB-07ECD7E8EB04}"/>
              </a:ext>
            </a:extLst>
          </p:cNvPr>
          <p:cNvPicPr>
            <a:picLocks noChangeAspect="1"/>
          </p:cNvPicPr>
          <p:nvPr/>
        </p:nvPicPr>
        <p:blipFill>
          <a:blip r:embed="rId5"/>
          <a:stretch>
            <a:fillRect/>
          </a:stretch>
        </p:blipFill>
        <p:spPr>
          <a:xfrm>
            <a:off x="542332" y="4147483"/>
            <a:ext cx="5162678" cy="2062817"/>
          </a:xfrm>
          <a:prstGeom prst="rect">
            <a:avLst/>
          </a:prstGeom>
        </p:spPr>
      </p:pic>
      <p:pic>
        <p:nvPicPr>
          <p:cNvPr id="12" name="Picture 11">
            <a:extLst>
              <a:ext uri="{FF2B5EF4-FFF2-40B4-BE49-F238E27FC236}">
                <a16:creationId xmlns:a16="http://schemas.microsoft.com/office/drawing/2014/main" id="{6233B646-8D40-49CA-BB01-47BF594F7571}"/>
              </a:ext>
            </a:extLst>
          </p:cNvPr>
          <p:cNvPicPr>
            <a:picLocks noChangeAspect="1"/>
          </p:cNvPicPr>
          <p:nvPr/>
        </p:nvPicPr>
        <p:blipFill>
          <a:blip r:embed="rId6"/>
          <a:stretch>
            <a:fillRect/>
          </a:stretch>
        </p:blipFill>
        <p:spPr>
          <a:xfrm>
            <a:off x="5953058" y="4622304"/>
            <a:ext cx="4406412" cy="1611997"/>
          </a:xfrm>
          <a:prstGeom prst="rect">
            <a:avLst/>
          </a:prstGeom>
        </p:spPr>
      </p:pic>
      <p:pic>
        <p:nvPicPr>
          <p:cNvPr id="14" name="Picture 13">
            <a:extLst>
              <a:ext uri="{FF2B5EF4-FFF2-40B4-BE49-F238E27FC236}">
                <a16:creationId xmlns:a16="http://schemas.microsoft.com/office/drawing/2014/main" id="{0E9FDF62-1D14-44C7-88AC-8DE8B659F6D8}"/>
              </a:ext>
            </a:extLst>
          </p:cNvPr>
          <p:cNvPicPr>
            <a:picLocks noChangeAspect="1"/>
          </p:cNvPicPr>
          <p:nvPr/>
        </p:nvPicPr>
        <p:blipFill>
          <a:blip r:embed="rId7"/>
          <a:stretch>
            <a:fillRect/>
          </a:stretch>
        </p:blipFill>
        <p:spPr>
          <a:xfrm>
            <a:off x="542332" y="2250647"/>
            <a:ext cx="5162678" cy="1698998"/>
          </a:xfrm>
          <a:prstGeom prst="rect">
            <a:avLst/>
          </a:prstGeom>
        </p:spPr>
      </p:pic>
      <p:pic>
        <p:nvPicPr>
          <p:cNvPr id="5" name="Picture 4">
            <a:extLst>
              <a:ext uri="{FF2B5EF4-FFF2-40B4-BE49-F238E27FC236}">
                <a16:creationId xmlns:a16="http://schemas.microsoft.com/office/drawing/2014/main" id="{E1F6F516-1CDC-43D8-9DD5-5EC9F380A468}"/>
              </a:ext>
            </a:extLst>
          </p:cNvPr>
          <p:cNvPicPr>
            <a:picLocks noChangeAspect="1"/>
          </p:cNvPicPr>
          <p:nvPr/>
        </p:nvPicPr>
        <p:blipFill>
          <a:blip r:embed="rId8"/>
          <a:stretch>
            <a:fillRect/>
          </a:stretch>
        </p:blipFill>
        <p:spPr>
          <a:xfrm>
            <a:off x="5953059" y="2250647"/>
            <a:ext cx="4406412" cy="2293172"/>
          </a:xfrm>
          <a:prstGeom prst="rect">
            <a:avLst/>
          </a:prstGeom>
        </p:spPr>
      </p:pic>
    </p:spTree>
    <p:extLst>
      <p:ext uri="{BB962C8B-B14F-4D97-AF65-F5344CB8AC3E}">
        <p14:creationId xmlns:p14="http://schemas.microsoft.com/office/powerpoint/2010/main" val="684482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25DF-6E61-4CA4-98FD-93F4864C401B}"/>
              </a:ext>
            </a:extLst>
          </p:cNvPr>
          <p:cNvSpPr>
            <a:spLocks noGrp="1"/>
          </p:cNvSpPr>
          <p:nvPr>
            <p:ph type="title"/>
          </p:nvPr>
        </p:nvSpPr>
        <p:spPr/>
        <p:txBody>
          <a:bodyPr/>
          <a:lstStyle/>
          <a:p>
            <a:r>
              <a:rPr lang="en-GB" b="1" dirty="0"/>
              <a:t>Next Steps</a:t>
            </a:r>
          </a:p>
        </p:txBody>
      </p:sp>
      <p:sp>
        <p:nvSpPr>
          <p:cNvPr id="3" name="Content Placeholder 2">
            <a:extLst>
              <a:ext uri="{FF2B5EF4-FFF2-40B4-BE49-F238E27FC236}">
                <a16:creationId xmlns:a16="http://schemas.microsoft.com/office/drawing/2014/main" id="{52D4EA38-934A-4BF1-9047-AD1D53D07DF0}"/>
              </a:ext>
            </a:extLst>
          </p:cNvPr>
          <p:cNvSpPr>
            <a:spLocks noGrp="1"/>
          </p:cNvSpPr>
          <p:nvPr>
            <p:ph idx="1"/>
          </p:nvPr>
        </p:nvSpPr>
        <p:spPr/>
        <p:txBody>
          <a:bodyPr>
            <a:normAutofit/>
          </a:bodyPr>
          <a:lstStyle/>
          <a:p>
            <a:r>
              <a:rPr lang="en-GB" dirty="0"/>
              <a:t>Forecast Model Tunning:</a:t>
            </a:r>
          </a:p>
          <a:p>
            <a:pPr lvl="1"/>
            <a:r>
              <a:rPr lang="en-GB" dirty="0"/>
              <a:t>Active Data Cleaning [DONE]</a:t>
            </a:r>
          </a:p>
          <a:p>
            <a:pPr lvl="1"/>
            <a:r>
              <a:rPr lang="en-GB" dirty="0"/>
              <a:t>Machine Learning Bespoke Tuning</a:t>
            </a:r>
          </a:p>
          <a:p>
            <a:pPr lvl="1"/>
            <a:r>
              <a:rPr lang="en-GB" dirty="0"/>
              <a:t>Adding Bearings to Weather Station Information</a:t>
            </a:r>
          </a:p>
          <a:p>
            <a:r>
              <a:rPr lang="en-GB" dirty="0"/>
              <a:t>Data Processing Automation:</a:t>
            </a:r>
          </a:p>
          <a:p>
            <a:pPr lvl="1"/>
            <a:r>
              <a:rPr lang="en-GB" dirty="0"/>
              <a:t>Automate Task Data Setup</a:t>
            </a:r>
          </a:p>
          <a:p>
            <a:pPr lvl="1"/>
            <a:r>
              <a:rPr lang="en-GB" dirty="0"/>
              <a:t>Forecast creation automation</a:t>
            </a:r>
          </a:p>
          <a:p>
            <a:r>
              <a:rPr lang="en-GB" dirty="0"/>
              <a:t>Optimisation Model Improvements:</a:t>
            </a:r>
          </a:p>
          <a:p>
            <a:pPr lvl="1"/>
            <a:r>
              <a:rPr lang="en-GB" dirty="0"/>
              <a:t>Move into Optimisation Solver??</a:t>
            </a:r>
          </a:p>
          <a:p>
            <a:pPr lvl="1"/>
            <a:r>
              <a:rPr lang="en-GB" dirty="0"/>
              <a:t>Strategy for solar ramping periods [DONE]</a:t>
            </a:r>
          </a:p>
          <a:p>
            <a:pPr lvl="1"/>
            <a:r>
              <a:rPr lang="en-GB" dirty="0"/>
              <a:t>Next challenge is winter months so less solar available and more demand, may need new strategy </a:t>
            </a:r>
          </a:p>
        </p:txBody>
      </p:sp>
    </p:spTree>
    <p:extLst>
      <p:ext uri="{BB962C8B-B14F-4D97-AF65-F5344CB8AC3E}">
        <p14:creationId xmlns:p14="http://schemas.microsoft.com/office/powerpoint/2010/main" val="6872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DCB8-BF33-409E-9B31-53C66ECDE218}"/>
              </a:ext>
            </a:extLst>
          </p:cNvPr>
          <p:cNvSpPr>
            <a:spLocks noGrp="1"/>
          </p:cNvSpPr>
          <p:nvPr>
            <p:ph type="title"/>
          </p:nvPr>
        </p:nvSpPr>
        <p:spPr/>
        <p:txBody>
          <a:bodyPr/>
          <a:lstStyle/>
          <a:p>
            <a:r>
              <a:rPr lang="en-GB" dirty="0"/>
              <a:t>Appendix 1 – Architecture Research</a:t>
            </a:r>
          </a:p>
        </p:txBody>
      </p:sp>
    </p:spTree>
    <p:extLst>
      <p:ext uri="{BB962C8B-B14F-4D97-AF65-F5344CB8AC3E}">
        <p14:creationId xmlns:p14="http://schemas.microsoft.com/office/powerpoint/2010/main" val="4152589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B4DC9882-FB5B-4899-B012-BC8D91C9BC8D}"/>
              </a:ext>
            </a:extLst>
          </p:cNvPr>
          <p:cNvPicPr>
            <a:picLocks noChangeAspect="1"/>
          </p:cNvPicPr>
          <p:nvPr/>
        </p:nvPicPr>
        <p:blipFill>
          <a:blip r:embed="rId3"/>
          <a:stretch>
            <a:fillRect/>
          </a:stretch>
        </p:blipFill>
        <p:spPr>
          <a:xfrm>
            <a:off x="730628" y="1223404"/>
            <a:ext cx="5115604" cy="5088296"/>
          </a:xfrm>
          <a:prstGeom prst="rect">
            <a:avLst/>
          </a:prstGeom>
        </p:spPr>
      </p:pic>
      <p:pic>
        <p:nvPicPr>
          <p:cNvPr id="7" name="Picture 6">
            <a:hlinkClick r:id="rId4"/>
            <a:extLst>
              <a:ext uri="{FF2B5EF4-FFF2-40B4-BE49-F238E27FC236}">
                <a16:creationId xmlns:a16="http://schemas.microsoft.com/office/drawing/2014/main" id="{2D5727DA-8E82-476B-8134-D679A4F77BB0}"/>
              </a:ext>
            </a:extLst>
          </p:cNvPr>
          <p:cNvPicPr>
            <a:picLocks noChangeAspect="1"/>
          </p:cNvPicPr>
          <p:nvPr/>
        </p:nvPicPr>
        <p:blipFill>
          <a:blip r:embed="rId5"/>
          <a:stretch>
            <a:fillRect/>
          </a:stretch>
        </p:blipFill>
        <p:spPr>
          <a:xfrm>
            <a:off x="6394493" y="1221810"/>
            <a:ext cx="4318551" cy="5089890"/>
          </a:xfrm>
          <a:prstGeom prst="rect">
            <a:avLst/>
          </a:prstGeom>
        </p:spPr>
      </p:pic>
      <p:sp>
        <p:nvSpPr>
          <p:cNvPr id="8" name="Title 1">
            <a:extLst>
              <a:ext uri="{FF2B5EF4-FFF2-40B4-BE49-F238E27FC236}">
                <a16:creationId xmlns:a16="http://schemas.microsoft.com/office/drawing/2014/main" id="{D598C438-73BB-4C0F-AE1B-90403FD8E531}"/>
              </a:ext>
            </a:extLst>
          </p:cNvPr>
          <p:cNvSpPr>
            <a:spLocks noGrp="1"/>
          </p:cNvSpPr>
          <p:nvPr>
            <p:ph type="title"/>
          </p:nvPr>
        </p:nvSpPr>
        <p:spPr>
          <a:xfrm>
            <a:off x="464128" y="434775"/>
            <a:ext cx="8582891" cy="424206"/>
          </a:xfrm>
        </p:spPr>
        <p:txBody>
          <a:bodyPr>
            <a:normAutofit fontScale="90000"/>
          </a:bodyPr>
          <a:lstStyle/>
          <a:p>
            <a:r>
              <a:rPr lang="en-GB" dirty="0"/>
              <a:t>Azure Architecture Templates</a:t>
            </a:r>
          </a:p>
        </p:txBody>
      </p:sp>
    </p:spTree>
    <p:extLst>
      <p:ext uri="{BB962C8B-B14F-4D97-AF65-F5344CB8AC3E}">
        <p14:creationId xmlns:p14="http://schemas.microsoft.com/office/powerpoint/2010/main" val="3383562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AWS Architecture Templates</a:t>
            </a:r>
          </a:p>
        </p:txBody>
      </p:sp>
      <p:pic>
        <p:nvPicPr>
          <p:cNvPr id="5" name="Picture 4">
            <a:hlinkClick r:id="rId2"/>
            <a:extLst>
              <a:ext uri="{FF2B5EF4-FFF2-40B4-BE49-F238E27FC236}">
                <a16:creationId xmlns:a16="http://schemas.microsoft.com/office/drawing/2014/main" id="{B1BE5C7F-3B44-4100-B97C-9A01DDBFA19E}"/>
              </a:ext>
            </a:extLst>
          </p:cNvPr>
          <p:cNvPicPr>
            <a:picLocks noChangeAspect="1"/>
          </p:cNvPicPr>
          <p:nvPr/>
        </p:nvPicPr>
        <p:blipFill>
          <a:blip r:embed="rId3"/>
          <a:stretch>
            <a:fillRect/>
          </a:stretch>
        </p:blipFill>
        <p:spPr>
          <a:xfrm>
            <a:off x="642626" y="1073729"/>
            <a:ext cx="4925159" cy="5119254"/>
          </a:xfrm>
          <a:prstGeom prst="rect">
            <a:avLst/>
          </a:prstGeom>
        </p:spPr>
      </p:pic>
    </p:spTree>
    <p:extLst>
      <p:ext uri="{BB962C8B-B14F-4D97-AF65-F5344CB8AC3E}">
        <p14:creationId xmlns:p14="http://schemas.microsoft.com/office/powerpoint/2010/main" val="1949355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Python Optimisation</a:t>
            </a:r>
          </a:p>
        </p:txBody>
      </p:sp>
      <p:pic>
        <p:nvPicPr>
          <p:cNvPr id="7" name="Picture 6">
            <a:hlinkClick r:id="rId2"/>
            <a:extLst>
              <a:ext uri="{FF2B5EF4-FFF2-40B4-BE49-F238E27FC236}">
                <a16:creationId xmlns:a16="http://schemas.microsoft.com/office/drawing/2014/main" id="{FBF6273A-93BD-4A89-92C5-A8F862A2BB92}"/>
              </a:ext>
            </a:extLst>
          </p:cNvPr>
          <p:cNvPicPr>
            <a:picLocks noChangeAspect="1"/>
          </p:cNvPicPr>
          <p:nvPr/>
        </p:nvPicPr>
        <p:blipFill>
          <a:blip r:embed="rId3"/>
          <a:stretch>
            <a:fillRect/>
          </a:stretch>
        </p:blipFill>
        <p:spPr>
          <a:xfrm>
            <a:off x="729780" y="1090975"/>
            <a:ext cx="4158188" cy="5070190"/>
          </a:xfrm>
          <a:prstGeom prst="rect">
            <a:avLst/>
          </a:prstGeom>
        </p:spPr>
      </p:pic>
    </p:spTree>
    <p:extLst>
      <p:ext uri="{BB962C8B-B14F-4D97-AF65-F5344CB8AC3E}">
        <p14:creationId xmlns:p14="http://schemas.microsoft.com/office/powerpoint/2010/main" val="1342664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THE CHALLANGE</a:t>
            </a:r>
          </a:p>
        </p:txBody>
      </p:sp>
    </p:spTree>
    <p:extLst>
      <p:ext uri="{BB962C8B-B14F-4D97-AF65-F5344CB8AC3E}">
        <p14:creationId xmlns:p14="http://schemas.microsoft.com/office/powerpoint/2010/main" val="941804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80E5-1B1D-41FC-8C2E-AFF0874AFF04}"/>
              </a:ext>
            </a:extLst>
          </p:cNvPr>
          <p:cNvSpPr>
            <a:spLocks noGrp="1"/>
          </p:cNvSpPr>
          <p:nvPr>
            <p:ph type="title"/>
          </p:nvPr>
        </p:nvSpPr>
        <p:spPr/>
        <p:txBody>
          <a:bodyPr/>
          <a:lstStyle/>
          <a:p>
            <a:r>
              <a:rPr lang="en-GB" dirty="0"/>
              <a:t>Challenge Scenario</a:t>
            </a:r>
          </a:p>
        </p:txBody>
      </p:sp>
      <p:pic>
        <p:nvPicPr>
          <p:cNvPr id="5" name="Content Placeholder 4">
            <a:extLst>
              <a:ext uri="{FF2B5EF4-FFF2-40B4-BE49-F238E27FC236}">
                <a16:creationId xmlns:a16="http://schemas.microsoft.com/office/drawing/2014/main" id="{0F094607-ED9C-418D-873D-DCA28D17472E}"/>
              </a:ext>
            </a:extLst>
          </p:cNvPr>
          <p:cNvPicPr>
            <a:picLocks noGrp="1" noChangeAspect="1"/>
          </p:cNvPicPr>
          <p:nvPr>
            <p:ph idx="1"/>
          </p:nvPr>
        </p:nvPicPr>
        <p:blipFill rotWithShape="1">
          <a:blip r:embed="rId2"/>
          <a:srcRect l="2646" t="13738" r="6038" b="7370"/>
          <a:stretch/>
        </p:blipFill>
        <p:spPr>
          <a:xfrm>
            <a:off x="1282888" y="2014194"/>
            <a:ext cx="9184945" cy="1602464"/>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917C554F-6B2E-497A-AF60-38B14AFAAD98}"/>
              </a:ext>
            </a:extLst>
          </p:cNvPr>
          <p:cNvSpPr txBox="1">
            <a:spLocks/>
          </p:cNvSpPr>
          <p:nvPr/>
        </p:nvSpPr>
        <p:spPr>
          <a:xfrm>
            <a:off x="1066800" y="4017054"/>
            <a:ext cx="10058400" cy="193569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sz="2000" b="1" dirty="0"/>
              <a:t>AIM: Reduce Evening Demand over peak (3:30pm to 9pm UTC) via battery discharge. Charge battery before 3pm UTC. Maximise use of Solar. </a:t>
            </a:r>
          </a:p>
          <a:p>
            <a:endParaRPr lang="en-GB" dirty="0"/>
          </a:p>
          <a:p>
            <a:endParaRPr lang="en-GB" dirty="0"/>
          </a:p>
        </p:txBody>
      </p:sp>
    </p:spTree>
    <p:extLst>
      <p:ext uri="{BB962C8B-B14F-4D97-AF65-F5344CB8AC3E}">
        <p14:creationId xmlns:p14="http://schemas.microsoft.com/office/powerpoint/2010/main" val="978099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E2E6-7FFE-4A43-A5C0-4EBB26ACA7AD}"/>
              </a:ext>
            </a:extLst>
          </p:cNvPr>
          <p:cNvSpPr>
            <a:spLocks noGrp="1"/>
          </p:cNvSpPr>
          <p:nvPr>
            <p:ph type="title"/>
          </p:nvPr>
        </p:nvSpPr>
        <p:spPr>
          <a:xfrm>
            <a:off x="574964" y="381406"/>
            <a:ext cx="10058400" cy="1371600"/>
          </a:xfrm>
        </p:spPr>
        <p:txBody>
          <a:bodyPr>
            <a:normAutofit/>
          </a:bodyPr>
          <a:lstStyle/>
          <a:p>
            <a:r>
              <a:rPr lang="en-GB" sz="3200" dirty="0"/>
              <a:t>Tasks, Rules &amp; Dates</a:t>
            </a:r>
          </a:p>
        </p:txBody>
      </p:sp>
      <p:sp>
        <p:nvSpPr>
          <p:cNvPr id="3" name="Content Placeholder 2">
            <a:extLst>
              <a:ext uri="{FF2B5EF4-FFF2-40B4-BE49-F238E27FC236}">
                <a16:creationId xmlns:a16="http://schemas.microsoft.com/office/drawing/2014/main" id="{8B8255E8-DD59-4C29-93BB-3744D4382D39}"/>
              </a:ext>
            </a:extLst>
          </p:cNvPr>
          <p:cNvSpPr>
            <a:spLocks noGrp="1"/>
          </p:cNvSpPr>
          <p:nvPr>
            <p:ph idx="1"/>
          </p:nvPr>
        </p:nvSpPr>
        <p:spPr/>
        <p:txBody>
          <a:bodyPr/>
          <a:lstStyle/>
          <a:p>
            <a:pPr marL="0" indent="0">
              <a:buNone/>
            </a:pPr>
            <a:endParaRPr lang="en-GB" dirty="0"/>
          </a:p>
        </p:txBody>
      </p:sp>
      <p:pic>
        <p:nvPicPr>
          <p:cNvPr id="5" name="Picture 4">
            <a:extLst>
              <a:ext uri="{FF2B5EF4-FFF2-40B4-BE49-F238E27FC236}">
                <a16:creationId xmlns:a16="http://schemas.microsoft.com/office/drawing/2014/main" id="{0B180EA9-322C-486A-B842-994DCF3EA3EB}"/>
              </a:ext>
            </a:extLst>
          </p:cNvPr>
          <p:cNvPicPr>
            <a:picLocks noChangeAspect="1"/>
          </p:cNvPicPr>
          <p:nvPr/>
        </p:nvPicPr>
        <p:blipFill>
          <a:blip r:embed="rId2"/>
          <a:stretch>
            <a:fillRect/>
          </a:stretch>
        </p:blipFill>
        <p:spPr>
          <a:xfrm>
            <a:off x="748146" y="2158539"/>
            <a:ext cx="5190272" cy="31754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3FB39F6-7C05-46A3-B7E1-C540EEA248BA}"/>
              </a:ext>
            </a:extLst>
          </p:cNvPr>
          <p:cNvPicPr>
            <a:picLocks noChangeAspect="1"/>
          </p:cNvPicPr>
          <p:nvPr/>
        </p:nvPicPr>
        <p:blipFill>
          <a:blip r:embed="rId3"/>
          <a:stretch>
            <a:fillRect/>
          </a:stretch>
        </p:blipFill>
        <p:spPr>
          <a:xfrm>
            <a:off x="4561477" y="3165764"/>
            <a:ext cx="6882377" cy="303318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84DD506-46FA-44A7-9E4B-101B27E0EC50}"/>
              </a:ext>
            </a:extLst>
          </p:cNvPr>
          <p:cNvPicPr>
            <a:picLocks noChangeAspect="1"/>
          </p:cNvPicPr>
          <p:nvPr/>
        </p:nvPicPr>
        <p:blipFill>
          <a:blip r:embed="rId4"/>
          <a:stretch>
            <a:fillRect/>
          </a:stretch>
        </p:blipFill>
        <p:spPr>
          <a:xfrm>
            <a:off x="5429644" y="514434"/>
            <a:ext cx="6187392" cy="2113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571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Site Details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44332" y="2084160"/>
            <a:ext cx="3720663" cy="4145289"/>
          </a:xfrm>
          <a:solidFill>
            <a:schemeClr val="bg1">
              <a:lumMod val="95000"/>
            </a:schemeClr>
          </a:solidFill>
        </p:spPr>
        <p:txBody>
          <a:bodyPr/>
          <a:lstStyle/>
          <a:p>
            <a:r>
              <a:rPr lang="en-GB" b="1" dirty="0"/>
              <a:t>6MWh / 2.5MW battery</a:t>
            </a:r>
          </a:p>
          <a:p>
            <a:r>
              <a:rPr lang="en-GB" b="1" dirty="0"/>
              <a:t>5MW solar farm</a:t>
            </a:r>
            <a:r>
              <a:rPr lang="en-GB" dirty="0"/>
              <a:t>, Stentaway</a:t>
            </a:r>
          </a:p>
          <a:p>
            <a:r>
              <a:rPr lang="en-GB" dirty="0"/>
              <a:t>Devon, southwest England</a:t>
            </a:r>
          </a:p>
          <a:p>
            <a:r>
              <a:rPr lang="en-GB" b="1" dirty="0"/>
              <a:t>Substation</a:t>
            </a:r>
          </a:p>
          <a:p>
            <a:r>
              <a:rPr lang="en-GB" b="1" dirty="0"/>
              <a:t>Six weather stations</a:t>
            </a:r>
            <a:r>
              <a:rPr lang="en-GB" dirty="0"/>
              <a:t>, four near substation / PV – two are in the channel </a:t>
            </a:r>
          </a:p>
        </p:txBody>
      </p:sp>
      <p:pic>
        <p:nvPicPr>
          <p:cNvPr id="5" name="Picture 4">
            <a:extLst>
              <a:ext uri="{FF2B5EF4-FFF2-40B4-BE49-F238E27FC236}">
                <a16:creationId xmlns:a16="http://schemas.microsoft.com/office/drawing/2014/main" id="{C2374889-C5D1-428D-9C0F-56D984BDEE05}"/>
              </a:ext>
            </a:extLst>
          </p:cNvPr>
          <p:cNvPicPr>
            <a:picLocks noChangeAspect="1"/>
          </p:cNvPicPr>
          <p:nvPr/>
        </p:nvPicPr>
        <p:blipFill rotWithShape="1">
          <a:blip r:embed="rId2"/>
          <a:srcRect b="2771"/>
          <a:stretch/>
        </p:blipFill>
        <p:spPr>
          <a:xfrm>
            <a:off x="6096000" y="3339453"/>
            <a:ext cx="4992799" cy="2587166"/>
          </a:xfrm>
          <a:prstGeom prst="rect">
            <a:avLst/>
          </a:prstGeom>
          <a:ln>
            <a:noFill/>
          </a:ln>
          <a:effectLst>
            <a:outerShdw blurRad="292100" dist="139700" dir="2700000" algn="tl" rotWithShape="0">
              <a:srgbClr val="333333">
                <a:alpha val="65000"/>
              </a:srgbClr>
            </a:outerShdw>
          </a:effectLst>
        </p:spPr>
      </p:pic>
      <p:pic>
        <p:nvPicPr>
          <p:cNvPr id="6" name="Graphic 5" descr="Battery charging with solid fill">
            <a:extLst>
              <a:ext uri="{FF2B5EF4-FFF2-40B4-BE49-F238E27FC236}">
                <a16:creationId xmlns:a16="http://schemas.microsoft.com/office/drawing/2014/main" id="{68784450-F8B2-4882-8B24-1FB3DC65AE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0329" y="1207260"/>
            <a:ext cx="839401" cy="839401"/>
          </a:xfrm>
          <a:prstGeom prst="rect">
            <a:avLst/>
          </a:prstGeom>
        </p:spPr>
      </p:pic>
      <p:pic>
        <p:nvPicPr>
          <p:cNvPr id="7" name="Graphic 6" descr="Solar Panels with solid fill">
            <a:extLst>
              <a:ext uri="{FF2B5EF4-FFF2-40B4-BE49-F238E27FC236}">
                <a16:creationId xmlns:a16="http://schemas.microsoft.com/office/drawing/2014/main" id="{7DDD7174-4CF2-4E05-995A-818569F2C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5179" y="1169761"/>
            <a:ext cx="914400" cy="914400"/>
          </a:xfrm>
          <a:prstGeom prst="rect">
            <a:avLst/>
          </a:prstGeom>
        </p:spPr>
      </p:pic>
      <p:pic>
        <p:nvPicPr>
          <p:cNvPr id="10" name="Graphic 9" descr="Power outline">
            <a:extLst>
              <a:ext uri="{FF2B5EF4-FFF2-40B4-BE49-F238E27FC236}">
                <a16:creationId xmlns:a16="http://schemas.microsoft.com/office/drawing/2014/main" id="{66CAA8AD-F4D8-4D9C-8E2F-738F18942A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301" y="1371766"/>
            <a:ext cx="622738" cy="622738"/>
          </a:xfrm>
          <a:prstGeom prst="rect">
            <a:avLst/>
          </a:prstGeom>
        </p:spPr>
      </p:pic>
      <p:cxnSp>
        <p:nvCxnSpPr>
          <p:cNvPr id="12" name="Straight Arrow Connector 11">
            <a:extLst>
              <a:ext uri="{FF2B5EF4-FFF2-40B4-BE49-F238E27FC236}">
                <a16:creationId xmlns:a16="http://schemas.microsoft.com/office/drawing/2014/main" id="{B891B32F-2D82-4A40-8DB0-014D4B687D9E}"/>
              </a:ext>
            </a:extLst>
          </p:cNvPr>
          <p:cNvCxnSpPr>
            <a:cxnSpLocks/>
          </p:cNvCxnSpPr>
          <p:nvPr/>
        </p:nvCxnSpPr>
        <p:spPr>
          <a:xfrm flipV="1">
            <a:off x="8188018" y="1988052"/>
            <a:ext cx="826825" cy="5421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2F6CFBB-55E7-415D-B657-83C2553400B2}"/>
              </a:ext>
            </a:extLst>
          </p:cNvPr>
          <p:cNvCxnSpPr>
            <a:endCxn id="7" idx="2"/>
          </p:cNvCxnSpPr>
          <p:nvPr/>
        </p:nvCxnSpPr>
        <p:spPr>
          <a:xfrm flipH="1" flipV="1">
            <a:off x="7442379" y="2084161"/>
            <a:ext cx="685384" cy="46478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Partial sun with solid fill">
            <a:extLst>
              <a:ext uri="{FF2B5EF4-FFF2-40B4-BE49-F238E27FC236}">
                <a16:creationId xmlns:a16="http://schemas.microsoft.com/office/drawing/2014/main" id="{65F5F5F1-3570-4B84-BD05-0AA6AB88D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4273" y="2242776"/>
            <a:ext cx="914400" cy="914400"/>
          </a:xfrm>
          <a:prstGeom prst="rect">
            <a:avLst/>
          </a:prstGeom>
        </p:spPr>
      </p:pic>
      <p:sp>
        <p:nvSpPr>
          <p:cNvPr id="16" name="TextBox 15">
            <a:extLst>
              <a:ext uri="{FF2B5EF4-FFF2-40B4-BE49-F238E27FC236}">
                <a16:creationId xmlns:a16="http://schemas.microsoft.com/office/drawing/2014/main" id="{BE7EA63A-BC50-4505-A1E0-463B6B4F7E71}"/>
              </a:ext>
            </a:extLst>
          </p:cNvPr>
          <p:cNvSpPr txBox="1"/>
          <p:nvPr/>
        </p:nvSpPr>
        <p:spPr>
          <a:xfrm>
            <a:off x="8584963" y="2516999"/>
            <a:ext cx="1515594" cy="584775"/>
          </a:xfrm>
          <a:prstGeom prst="rect">
            <a:avLst/>
          </a:prstGeom>
          <a:noFill/>
        </p:spPr>
        <p:txBody>
          <a:bodyPr wrap="square" rtlCol="0">
            <a:spAutoFit/>
          </a:bodyPr>
          <a:lstStyle/>
          <a:p>
            <a:r>
              <a:rPr lang="en-GB" sz="1600" dirty="0"/>
              <a:t>Temp </a:t>
            </a:r>
          </a:p>
          <a:p>
            <a:r>
              <a:rPr lang="en-GB" sz="1600" dirty="0"/>
              <a:t>Irradiance</a:t>
            </a:r>
          </a:p>
        </p:txBody>
      </p:sp>
      <p:sp>
        <p:nvSpPr>
          <p:cNvPr id="17" name="TextBox 16">
            <a:extLst>
              <a:ext uri="{FF2B5EF4-FFF2-40B4-BE49-F238E27FC236}">
                <a16:creationId xmlns:a16="http://schemas.microsoft.com/office/drawing/2014/main" id="{A171E826-1CB6-47D7-913C-FECA0C3B5436}"/>
              </a:ext>
            </a:extLst>
          </p:cNvPr>
          <p:cNvSpPr txBox="1"/>
          <p:nvPr/>
        </p:nvSpPr>
        <p:spPr>
          <a:xfrm>
            <a:off x="6277953" y="463386"/>
            <a:ext cx="1515594" cy="738664"/>
          </a:xfrm>
          <a:prstGeom prst="rect">
            <a:avLst/>
          </a:prstGeom>
          <a:noFill/>
        </p:spPr>
        <p:txBody>
          <a:bodyPr wrap="square" rtlCol="0">
            <a:spAutoFit/>
          </a:bodyPr>
          <a:lstStyle/>
          <a:p>
            <a:r>
              <a:rPr lang="en-GB" sz="1400" dirty="0"/>
              <a:t>Panel Temp </a:t>
            </a:r>
          </a:p>
          <a:p>
            <a:r>
              <a:rPr lang="en-GB" sz="1400" dirty="0"/>
              <a:t>Irradiance</a:t>
            </a:r>
          </a:p>
          <a:p>
            <a:r>
              <a:rPr lang="en-GB" sz="1400" dirty="0"/>
              <a:t>Solar Output</a:t>
            </a:r>
          </a:p>
        </p:txBody>
      </p:sp>
      <p:cxnSp>
        <p:nvCxnSpPr>
          <p:cNvPr id="19" name="Straight Arrow Connector 18">
            <a:extLst>
              <a:ext uri="{FF2B5EF4-FFF2-40B4-BE49-F238E27FC236}">
                <a16:creationId xmlns:a16="http://schemas.microsoft.com/office/drawing/2014/main" id="{DC0E2A3C-8223-484B-9257-A7400AAF2400}"/>
              </a:ext>
            </a:extLst>
          </p:cNvPr>
          <p:cNvCxnSpPr>
            <a:stCxn id="7" idx="1"/>
            <a:endCxn id="6" idx="3"/>
          </p:cNvCxnSpPr>
          <p:nvPr/>
        </p:nvCxnSpPr>
        <p:spPr>
          <a:xfrm flipH="1">
            <a:off x="6029730" y="1626961"/>
            <a:ext cx="955449"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546B06-AE11-4CF8-90AE-D6EEE4052982}"/>
              </a:ext>
            </a:extLst>
          </p:cNvPr>
          <p:cNvSpPr txBox="1"/>
          <p:nvPr/>
        </p:nvSpPr>
        <p:spPr>
          <a:xfrm>
            <a:off x="5156319" y="1865697"/>
            <a:ext cx="1515594" cy="738664"/>
          </a:xfrm>
          <a:prstGeom prst="rect">
            <a:avLst/>
          </a:prstGeom>
          <a:noFill/>
        </p:spPr>
        <p:txBody>
          <a:bodyPr wrap="square" rtlCol="0">
            <a:spAutoFit/>
          </a:bodyPr>
          <a:lstStyle/>
          <a:p>
            <a:r>
              <a:rPr lang="en-GB" sz="1400" dirty="0"/>
              <a:t>Charge</a:t>
            </a:r>
          </a:p>
          <a:p>
            <a:r>
              <a:rPr lang="en-GB" sz="1400" dirty="0"/>
              <a:t>Discharge</a:t>
            </a:r>
          </a:p>
          <a:p>
            <a:r>
              <a:rPr lang="en-GB" sz="1400" dirty="0"/>
              <a:t>SoC</a:t>
            </a:r>
          </a:p>
        </p:txBody>
      </p:sp>
      <p:sp>
        <p:nvSpPr>
          <p:cNvPr id="22" name="TextBox 21">
            <a:extLst>
              <a:ext uri="{FF2B5EF4-FFF2-40B4-BE49-F238E27FC236}">
                <a16:creationId xmlns:a16="http://schemas.microsoft.com/office/drawing/2014/main" id="{F4D5FA36-056C-400C-AB35-7A8E7C13E5A2}"/>
              </a:ext>
            </a:extLst>
          </p:cNvPr>
          <p:cNvSpPr txBox="1"/>
          <p:nvPr/>
        </p:nvSpPr>
        <p:spPr>
          <a:xfrm>
            <a:off x="9432759" y="1564524"/>
            <a:ext cx="1993038" cy="307777"/>
          </a:xfrm>
          <a:prstGeom prst="rect">
            <a:avLst/>
          </a:prstGeom>
          <a:noFill/>
        </p:spPr>
        <p:txBody>
          <a:bodyPr wrap="square" rtlCol="0">
            <a:spAutoFit/>
          </a:bodyPr>
          <a:lstStyle/>
          <a:p>
            <a:r>
              <a:rPr lang="en-GB" sz="1400" dirty="0"/>
              <a:t>Substation Demand</a:t>
            </a:r>
          </a:p>
        </p:txBody>
      </p:sp>
      <p:sp>
        <p:nvSpPr>
          <p:cNvPr id="23" name="TextBox 22">
            <a:extLst>
              <a:ext uri="{FF2B5EF4-FFF2-40B4-BE49-F238E27FC236}">
                <a16:creationId xmlns:a16="http://schemas.microsoft.com/office/drawing/2014/main" id="{75C8088E-9A29-443D-8451-01FAD5B1669D}"/>
              </a:ext>
            </a:extLst>
          </p:cNvPr>
          <p:cNvSpPr txBox="1"/>
          <p:nvPr/>
        </p:nvSpPr>
        <p:spPr>
          <a:xfrm>
            <a:off x="7899579" y="758942"/>
            <a:ext cx="2142516" cy="523220"/>
          </a:xfrm>
          <a:prstGeom prst="rect">
            <a:avLst/>
          </a:prstGeom>
          <a:noFill/>
        </p:spPr>
        <p:txBody>
          <a:bodyPr wrap="square" rtlCol="0">
            <a:spAutoFit/>
          </a:bodyPr>
          <a:lstStyle/>
          <a:p>
            <a:r>
              <a:rPr lang="en-GB" sz="1400" dirty="0"/>
              <a:t>Site Demand = Solar – Battery Charge</a:t>
            </a:r>
          </a:p>
        </p:txBody>
      </p:sp>
      <p:cxnSp>
        <p:nvCxnSpPr>
          <p:cNvPr id="24" name="Straight Arrow Connector 23">
            <a:extLst>
              <a:ext uri="{FF2B5EF4-FFF2-40B4-BE49-F238E27FC236}">
                <a16:creationId xmlns:a16="http://schemas.microsoft.com/office/drawing/2014/main" id="{EE46D1D3-FC1B-446D-A84E-9847DBB8EEF0}"/>
              </a:ext>
            </a:extLst>
          </p:cNvPr>
          <p:cNvCxnSpPr>
            <a:cxnSpLocks/>
            <a:endCxn id="10" idx="1"/>
          </p:cNvCxnSpPr>
          <p:nvPr/>
        </p:nvCxnSpPr>
        <p:spPr>
          <a:xfrm>
            <a:off x="7876627" y="1576046"/>
            <a:ext cx="851674" cy="1070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651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 Sets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2014194"/>
            <a:ext cx="10058400" cy="3513014"/>
          </a:xfrm>
          <a:solidFill>
            <a:schemeClr val="bg1">
              <a:lumMod val="95000"/>
            </a:schemeClr>
          </a:solidFill>
        </p:spPr>
        <p:txBody>
          <a:bodyPr>
            <a:normAutofit lnSpcReduction="10000"/>
          </a:bodyPr>
          <a:lstStyle/>
          <a:p>
            <a:r>
              <a:rPr lang="en-GB" b="1" dirty="0"/>
              <a:t>Substation HH Demand: </a:t>
            </a:r>
            <a:r>
              <a:rPr lang="en-GB" dirty="0"/>
              <a:t>Needs cleaning for Large Values, Constant Values, Missing Values. In UTC but demand follows local pattern. </a:t>
            </a:r>
            <a:r>
              <a:rPr lang="en-GB" b="1" dirty="0"/>
              <a:t>Available up to start of task week. </a:t>
            </a:r>
          </a:p>
          <a:p>
            <a:r>
              <a:rPr lang="en-GB" b="1" dirty="0"/>
              <a:t>PV Generation  </a:t>
            </a:r>
            <a:r>
              <a:rPr lang="en-GB" dirty="0"/>
              <a:t>(Needs cleaning for missing values) hh data in UTC for:</a:t>
            </a:r>
          </a:p>
          <a:p>
            <a:pPr lvl="1"/>
            <a:r>
              <a:rPr lang="en-GB" dirty="0"/>
              <a:t>Average solar output (MW) </a:t>
            </a:r>
          </a:p>
          <a:p>
            <a:pPr lvl="1"/>
            <a:r>
              <a:rPr lang="en-GB" dirty="0"/>
              <a:t>Average irradiance (Wm-2 ) </a:t>
            </a:r>
          </a:p>
          <a:p>
            <a:pPr lvl="1"/>
            <a:r>
              <a:rPr lang="en-GB" dirty="0"/>
              <a:t>Panel Temperature (Celsius)</a:t>
            </a:r>
          </a:p>
          <a:p>
            <a:pPr marL="274320" lvl="1" indent="0">
              <a:buNone/>
            </a:pPr>
            <a:r>
              <a:rPr lang="en-GB" b="1" dirty="0"/>
              <a:t>Available up to start of task week. </a:t>
            </a:r>
            <a:endParaRPr lang="en-GB" dirty="0"/>
          </a:p>
          <a:p>
            <a:r>
              <a:rPr lang="en-GB" b="1" dirty="0"/>
              <a:t>Weather Forecast Data </a:t>
            </a:r>
            <a:r>
              <a:rPr lang="en-GB" dirty="0"/>
              <a:t>NASA’s MERRA-2 </a:t>
            </a:r>
          </a:p>
          <a:p>
            <a:pPr lvl="1"/>
            <a:r>
              <a:rPr lang="en-US" b="1" dirty="0"/>
              <a:t>Hourly</a:t>
            </a:r>
            <a:r>
              <a:rPr lang="en-US" dirty="0"/>
              <a:t> reanalysis data – i.e. reassimilated forecasts using current observations. ▪ Irradiance (Wm-2 ) ▪ Temperature (Celsius) </a:t>
            </a:r>
            <a:endParaRPr lang="en-GB" dirty="0"/>
          </a:p>
          <a:p>
            <a:pPr lvl="1"/>
            <a:r>
              <a:rPr lang="en-GB" dirty="0"/>
              <a:t>Six sites including </a:t>
            </a:r>
            <a:r>
              <a:rPr lang="en-US" dirty="0"/>
              <a:t>four surrounding grid points of substation/PV site</a:t>
            </a:r>
          </a:p>
          <a:p>
            <a:pPr lvl="1"/>
            <a:r>
              <a:rPr lang="en-GB" dirty="0"/>
              <a:t>Starting 1st January 2015</a:t>
            </a:r>
          </a:p>
          <a:p>
            <a:pPr marL="274320" lvl="1" indent="0">
              <a:buNone/>
            </a:pPr>
            <a:r>
              <a:rPr lang="en-GB" b="1" dirty="0"/>
              <a:t>Up to End of Task Week</a:t>
            </a:r>
          </a:p>
          <a:p>
            <a:endParaRPr lang="en-GB" dirty="0"/>
          </a:p>
          <a:p>
            <a:endParaRPr lang="en-GB" dirty="0"/>
          </a:p>
        </p:txBody>
      </p:sp>
      <p:pic>
        <p:nvPicPr>
          <p:cNvPr id="5" name="Picture 4">
            <a:extLst>
              <a:ext uri="{FF2B5EF4-FFF2-40B4-BE49-F238E27FC236}">
                <a16:creationId xmlns:a16="http://schemas.microsoft.com/office/drawing/2014/main" id="{4167BEBA-B807-4D53-97E2-871ACE4FE509}"/>
              </a:ext>
            </a:extLst>
          </p:cNvPr>
          <p:cNvPicPr>
            <a:picLocks noChangeAspect="1"/>
          </p:cNvPicPr>
          <p:nvPr/>
        </p:nvPicPr>
        <p:blipFill>
          <a:blip r:embed="rId2"/>
          <a:stretch>
            <a:fillRect/>
          </a:stretch>
        </p:blipFill>
        <p:spPr>
          <a:xfrm>
            <a:off x="6996648" y="4750419"/>
            <a:ext cx="4460544" cy="1504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13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Constraints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1768891"/>
            <a:ext cx="10058400" cy="3849624"/>
          </a:xfrm>
          <a:solidFill>
            <a:schemeClr val="bg1">
              <a:lumMod val="95000"/>
            </a:schemeClr>
          </a:solidFill>
        </p:spPr>
        <p:txBody>
          <a:bodyPr>
            <a:normAutofit fontScale="92500" lnSpcReduction="10000"/>
          </a:bodyPr>
          <a:lstStyle/>
          <a:p>
            <a:r>
              <a:rPr lang="en-GB" b="1" dirty="0"/>
              <a:t>Battery Import / Export (2.5MW): </a:t>
            </a:r>
            <a:r>
              <a:rPr lang="en-GB" dirty="0"/>
              <a:t>−2.5𝑀𝑊 = 𝐵𝑚𝑖𝑛 ≤ 𝐵𝑑,𝑘 ≤ 𝐵𝑚𝑎𝑥 = 2.5𝑀</a:t>
            </a:r>
          </a:p>
          <a:p>
            <a:r>
              <a:rPr lang="en-US" b="1" dirty="0"/>
              <a:t>Battery Capacity (6MWh</a:t>
            </a:r>
            <a:r>
              <a:rPr lang="en-US" dirty="0"/>
              <a:t>): 𝐶𝑑,𝑘, (in MWh): </a:t>
            </a:r>
            <a:r>
              <a:rPr lang="en-GB" dirty="0"/>
              <a:t>0 ≤ 𝐶𝑑,𝑘 ≤ 𝐶𝑚𝑎𝑥 = 6𝑀𝑊ℎ</a:t>
            </a:r>
          </a:p>
          <a:p>
            <a:r>
              <a:rPr lang="en-US" b="1" dirty="0"/>
              <a:t>Total charge in the battery (State of Charge, SoC) at the next time step 𝐶𝑑,𝑘+1 is related to how much is currently in the battery and how much charged within the battery at time k, i.e. 𝐶𝑑,𝑘+1 = 𝐶𝑑,𝑘 + 0.5𝐵𝑑,</a:t>
            </a:r>
            <a:r>
              <a:rPr lang="en-GB" b="1" dirty="0"/>
              <a:t> </a:t>
            </a:r>
          </a:p>
          <a:p>
            <a:r>
              <a:rPr lang="en-US" b="1" dirty="0"/>
              <a:t>Battery Charging</a:t>
            </a:r>
            <a:r>
              <a:rPr lang="en-US" dirty="0"/>
              <a:t> (𝐵𝑑,𝑘 ≥ 0) is </a:t>
            </a:r>
            <a:r>
              <a:rPr lang="en-US" b="1" dirty="0"/>
              <a:t>only allowed from midnight to 3.30PM </a:t>
            </a:r>
            <a:r>
              <a:rPr lang="en-US" dirty="0"/>
              <a:t>(𝑘 = 1 𝑡𝑜 31) </a:t>
            </a:r>
          </a:p>
          <a:p>
            <a:r>
              <a:rPr lang="en-US" b="1" dirty="0"/>
              <a:t>Battery Discharging</a:t>
            </a:r>
            <a:r>
              <a:rPr lang="en-US" dirty="0"/>
              <a:t> (𝐵𝑑,𝑘 ≤ 0) is </a:t>
            </a:r>
            <a:r>
              <a:rPr lang="en-US" b="1" dirty="0"/>
              <a:t>only allowed from 3.30PM to 9PM </a:t>
            </a:r>
            <a:r>
              <a:rPr lang="en-US" dirty="0"/>
              <a:t>𝑘 = 32 𝑡𝑜 42 </a:t>
            </a:r>
          </a:p>
          <a:p>
            <a:r>
              <a:rPr lang="en-US" dirty="0"/>
              <a:t>Battery </a:t>
            </a:r>
            <a:r>
              <a:rPr lang="en-US" b="1" dirty="0"/>
              <a:t>must start empty at the start of each day </a:t>
            </a:r>
            <a:r>
              <a:rPr lang="en-US" dirty="0"/>
              <a:t>in the test week. I.e. 𝐶𝑑,1 = 0 for 𝑑 = 1, … , 7.</a:t>
            </a:r>
            <a:endParaRPr lang="en-GB" b="1" dirty="0"/>
          </a:p>
          <a:p>
            <a:r>
              <a:rPr lang="en-US" b="1" dirty="0"/>
              <a:t>Solar generation </a:t>
            </a:r>
            <a:r>
              <a:rPr lang="en-US" dirty="0"/>
              <a:t>is always </a:t>
            </a:r>
            <a:r>
              <a:rPr lang="en-US" b="1" dirty="0"/>
              <a:t>stored first, remainder from Grid: </a:t>
            </a:r>
          </a:p>
          <a:p>
            <a:r>
              <a:rPr lang="en-GB" dirty="0"/>
              <a:t>𝐵𝑑,𝑘 ≥ 0 be the requested power to be charged into the storage device. If 𝑃𝑑,𝑘 𝑇𝑜𝑡𝑎𝑙 is the total PV average power generated by the solar then one of two scenarios occurs: </a:t>
            </a:r>
          </a:p>
          <a:p>
            <a:pPr lvl="1"/>
            <a:r>
              <a:rPr lang="en-GB" dirty="0"/>
              <a:t>1. If 𝐵𝑑,𝑘 ≤ 𝑃𝑑,𝑘 𝑇𝑜𝑡𝑎𝑙, then all the energy comes from the solar generation. </a:t>
            </a:r>
          </a:p>
          <a:p>
            <a:pPr lvl="1"/>
            <a:r>
              <a:rPr lang="en-GB" dirty="0"/>
              <a:t>2. If 𝐵𝑑,𝑘 &gt; 𝑃𝑑,𝑘 𝑇𝑜𝑡𝑎𝑙, then 𝑃𝑑,𝑘 𝑇𝑜𝑡𝑎𝑙 is stored in the battery from solar generation and 𝐵𝑑,𝑘 − 𝑃𝑑,𝑘 𝑇𝑜𝑡𝑎𝑙 comes from the grid.</a:t>
            </a:r>
          </a:p>
          <a:p>
            <a:r>
              <a:rPr lang="en-US" dirty="0"/>
              <a:t>proportion of this energy over the day is given by:</a:t>
            </a:r>
            <a:endParaRPr lang="en-GB" dirty="0"/>
          </a:p>
        </p:txBody>
      </p:sp>
      <p:pic>
        <p:nvPicPr>
          <p:cNvPr id="5" name="Picture 4">
            <a:extLst>
              <a:ext uri="{FF2B5EF4-FFF2-40B4-BE49-F238E27FC236}">
                <a16:creationId xmlns:a16="http://schemas.microsoft.com/office/drawing/2014/main" id="{9088769A-35B8-471F-BFAD-B6F8D440BA97}"/>
              </a:ext>
            </a:extLst>
          </p:cNvPr>
          <p:cNvPicPr>
            <a:picLocks noChangeAspect="1"/>
          </p:cNvPicPr>
          <p:nvPr/>
        </p:nvPicPr>
        <p:blipFill>
          <a:blip r:embed="rId2"/>
          <a:stretch>
            <a:fillRect/>
          </a:stretch>
        </p:blipFill>
        <p:spPr>
          <a:xfrm>
            <a:off x="5918084" y="5338928"/>
            <a:ext cx="1683594" cy="876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10899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{008B0744-CE40-4AC4-AB6F-248E72895D41}tf78438558_win32</Template>
  <TotalTime>241</TotalTime>
  <Words>1547</Words>
  <Application>Microsoft Office PowerPoint</Application>
  <PresentationFormat>Widescreen</PresentationFormat>
  <Paragraphs>231</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Century Gothic</vt:lpstr>
      <vt:lpstr>Garamond</vt:lpstr>
      <vt:lpstr>SavonVTI</vt:lpstr>
      <vt:lpstr>Presumed Open Data  Data Science Challenge  </vt:lpstr>
      <vt:lpstr>Presumed Open Data Data Science Challenge </vt:lpstr>
      <vt:lpstr>Content </vt:lpstr>
      <vt:lpstr>THE CHALLANGE</vt:lpstr>
      <vt:lpstr>Challenge Scenario</vt:lpstr>
      <vt:lpstr>Tasks, Rules &amp; Dates</vt:lpstr>
      <vt:lpstr>Site Details</vt:lpstr>
      <vt:lpstr>Data Sets</vt:lpstr>
      <vt:lpstr>Constraints</vt:lpstr>
      <vt:lpstr>Scoring Function</vt:lpstr>
      <vt:lpstr>SOLUTION DESIGN</vt:lpstr>
      <vt:lpstr>Solution Functional Scoping</vt:lpstr>
      <vt:lpstr>Technical Design</vt:lpstr>
      <vt:lpstr>Database Design</vt:lpstr>
      <vt:lpstr>IMPLEMENTATION</vt:lpstr>
      <vt:lpstr>PowerPoint Presentation</vt:lpstr>
      <vt:lpstr>PowerPoint Presentation</vt:lpstr>
      <vt:lpstr>Solar Forecast Model V1</vt:lpstr>
      <vt:lpstr>Demand Forecast Model V1</vt:lpstr>
      <vt:lpstr>Battery Optimisation V1 – Optimise by Hand</vt:lpstr>
      <vt:lpstr>PowerPoint Presentation</vt:lpstr>
      <vt:lpstr>Battery Optimisation V1 – Optimise by Hand</vt:lpstr>
      <vt:lpstr>Battery Optimisation V1 – Optimise by Hand</vt:lpstr>
      <vt:lpstr>Optimise by Hand Battery Schedule vs Benchmark Forecast</vt:lpstr>
      <vt:lpstr>Benchmark Week vs Our Forecast</vt:lpstr>
      <vt:lpstr>Task 0 Results</vt:lpstr>
      <vt:lpstr>Task 1</vt:lpstr>
      <vt:lpstr>Solar Forecast Model V2</vt:lpstr>
      <vt:lpstr>Demand Forecast Model V1</vt:lpstr>
      <vt:lpstr>Battery Optimisation V2 – Optimise by Hand</vt:lpstr>
      <vt:lpstr>Task 1 Battery Optimisation V2 – Optimise by Hand</vt:lpstr>
      <vt:lpstr>Task 2</vt:lpstr>
      <vt:lpstr>Demand Forecast Model V1</vt:lpstr>
      <vt:lpstr>Next Steps</vt:lpstr>
      <vt:lpstr>Appendix 1 – Architecture Research</vt:lpstr>
      <vt:lpstr>Azure Architecture Templates</vt:lpstr>
      <vt:lpstr>AWS Architecture Templates</vt:lpstr>
      <vt:lpstr>Python Optimisation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Thomas Bowcutt</dc:creator>
  <cp:lastModifiedBy>Thomas Bowcutt</cp:lastModifiedBy>
  <cp:revision>74</cp:revision>
  <dcterms:created xsi:type="dcterms:W3CDTF">2021-01-30T12:11:34Z</dcterms:created>
  <dcterms:modified xsi:type="dcterms:W3CDTF">2021-02-28T08:57:25Z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